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Montserrat Medium"/>
      <p:regular r:id="rId47"/>
      <p:bold r:id="rId48"/>
      <p:italic r:id="rId49"/>
      <p:boldItalic r:id="rId50"/>
    </p:embeddedFont>
    <p:embeddedFont>
      <p:font typeface="Montserrat ExtraLight"/>
      <p:regular r:id="rId51"/>
      <p:bold r:id="rId52"/>
      <p:italic r:id="rId53"/>
      <p:boldItalic r:id="rId54"/>
    </p:embeddedFont>
    <p:embeddedFont>
      <p:font typeface="Montserrat ExtraBold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j7Nv0ubOjpAnQm7d5s169xADDN8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nathan Zheng"/>
  <p:cmAuthor clrIdx="1" id="1" initials="" lastIdx="1" name="Aaradanaa Sabitha Mohan"/>
  <p:cmAuthor clrIdx="2" id="2" initials="" lastIdx="1" name="Anthony Din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064092-1E76-4A41-8E02-4964520A8B0D}">
  <a:tblStyle styleId="{57064092-1E76-4A41-8E02-4964520A8B0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MontserratMedium-bold.fntdata"/><Relationship Id="rId47" Type="http://schemas.openxmlformats.org/officeDocument/2006/relationships/font" Target="fonts/MontserratMedium-regular.fntdata"/><Relationship Id="rId49" Type="http://schemas.openxmlformats.org/officeDocument/2006/relationships/font" Target="fonts/Montserrat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ExtraLight-regular.fntdata"/><Relationship Id="rId50" Type="http://schemas.openxmlformats.org/officeDocument/2006/relationships/font" Target="fonts/MontserratMedium-boldItalic.fntdata"/><Relationship Id="rId53" Type="http://schemas.openxmlformats.org/officeDocument/2006/relationships/font" Target="fonts/MontserratExtraLight-italic.fntdata"/><Relationship Id="rId52" Type="http://schemas.openxmlformats.org/officeDocument/2006/relationships/font" Target="fonts/MontserratExtraLight-bold.fntdata"/><Relationship Id="rId11" Type="http://schemas.openxmlformats.org/officeDocument/2006/relationships/slide" Target="slides/slide4.xml"/><Relationship Id="rId55" Type="http://schemas.openxmlformats.org/officeDocument/2006/relationships/font" Target="fonts/MontserratExtraBold-bold.fntdata"/><Relationship Id="rId10" Type="http://schemas.openxmlformats.org/officeDocument/2006/relationships/slide" Target="slides/slide3.xml"/><Relationship Id="rId54" Type="http://schemas.openxmlformats.org/officeDocument/2006/relationships/font" Target="fonts/MontserratExtraLight-boldItalic.fntdata"/><Relationship Id="rId13" Type="http://schemas.openxmlformats.org/officeDocument/2006/relationships/slide" Target="slides/slide6.xml"/><Relationship Id="rId57" Type="http://customschemas.google.com/relationships/presentationmetadata" Target="metadata"/><Relationship Id="rId12" Type="http://schemas.openxmlformats.org/officeDocument/2006/relationships/slide" Target="slides/slide5.xml"/><Relationship Id="rId56" Type="http://schemas.openxmlformats.org/officeDocument/2006/relationships/font" Target="fonts/MontserratExtraBold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0-23T23:15:01.938">
    <p:pos x="916" y="1509"/>
    <p:text>enter slideshow mode to see transitions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XGIrMP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5-01-21T02:39:37.330">
    <p:pos x="6000" y="0"/>
    <p:text>Any additions will be great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b2plpF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5-01-22T21:56:18.422">
    <p:pos x="6000" y="0"/>
    <p:text>destroy this trauma inducing monstrosity and just update a brand new one week by week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b_Pqk1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2ae7a21a5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2ae7a21a5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3cc14e40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3cc14e4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40032293d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40032293d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ae7a21a5e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2ae7a21a5e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diagonal 7 inch display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no buttons expected the on/off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0b526280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330b526280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diagonal 7 inch display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no buttons expected the on/off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2bbd2c9f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32bbd2c9f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diagonal 7 inch display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no buttons expected the on/off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30b526280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330b526280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diagonal 7 inch display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no buttons expected the on/off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ae7a21a5e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32ae7a21a5e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2ae7a21a5e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32ae7a21a5e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2779369bb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32779369bb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Charan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0139e608ef_3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0139e608e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2ae7a21a5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32ae7a21a5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2ae7a21a5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32ae7a21a5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2e1f857e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2e1f857e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Brian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0b526280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30b526280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Brian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cc14e40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33cc14e40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Brian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013d33872a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3013d33872a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Brian</a:t>
            </a:r>
            <a:br>
              <a:rPr lang="en-US"/>
            </a:br>
            <a:br>
              <a:rPr lang="en-US"/>
            </a:br>
            <a:r>
              <a:rPr b="1" lang="en-US" sz="1300">
                <a:solidFill>
                  <a:schemeClr val="dk1"/>
                </a:solidFill>
              </a:rPr>
              <a:t>ECG/Respiratory Monitoring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Impedance Plethysmography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A non-invasive method to measure respiratory rate and heart activity through impedance changes.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Principle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Small AC current is passed through the body.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Voltage changes due to impedance variations caused by respiration and cardiac activity are measured.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Impedance varies with thoracic cavity expansion during respiration.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ECG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Measures electrical activity of heart contractions (biopotential measurement).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Signal range: </a:t>
            </a:r>
            <a:r>
              <a:rPr b="1" lang="en-US">
                <a:solidFill>
                  <a:schemeClr val="dk1"/>
                </a:solidFill>
              </a:rPr>
              <a:t>0.5 -&gt; 5.0 mV</a:t>
            </a:r>
            <a:r>
              <a:rPr lang="en-US">
                <a:solidFill>
                  <a:schemeClr val="dk1"/>
                </a:solidFill>
              </a:rPr>
              <a:t> (with DC offset of +300 mV).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Heart Rate (HR)</a:t>
            </a:r>
            <a:r>
              <a:rPr lang="en-US">
                <a:solidFill>
                  <a:schemeClr val="dk1"/>
                </a:solidFill>
              </a:rPr>
              <a:t> Calculation: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HR=(#pulses in 10 seconds)×6HR = (\# \text{pulses in 10 seconds}) \times 6HR=(#pulses in 10 seconds)×6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Requires filtering and amplification: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Removes frequencies above </a:t>
            </a:r>
            <a:r>
              <a:rPr b="1" lang="en-US">
                <a:solidFill>
                  <a:schemeClr val="dk1"/>
                </a:solidFill>
              </a:rPr>
              <a:t>150 Hz</a:t>
            </a:r>
            <a:r>
              <a:rPr lang="en-US">
                <a:solidFill>
                  <a:schemeClr val="dk1"/>
                </a:solidFill>
              </a:rPr>
              <a:t> and below </a:t>
            </a:r>
            <a:r>
              <a:rPr b="1" lang="en-US">
                <a:solidFill>
                  <a:schemeClr val="dk1"/>
                </a:solidFill>
              </a:rPr>
              <a:t>0.05 Hz</a:t>
            </a:r>
            <a:r>
              <a:rPr lang="en-US">
                <a:solidFill>
                  <a:schemeClr val="dk1"/>
                </a:solidFill>
              </a:rPr>
              <a:t> (Band-pass: </a:t>
            </a:r>
            <a:r>
              <a:rPr b="1" lang="en-US">
                <a:solidFill>
                  <a:schemeClr val="dk1"/>
                </a:solidFill>
              </a:rPr>
              <a:t>0.05 Hz - 150 Hz</a:t>
            </a:r>
            <a:r>
              <a:rPr lang="en-US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Respiratory Monitoring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Measures impedance to calculate respiratory rate.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Excitation current parameters: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Frequency</a:t>
            </a:r>
            <a:r>
              <a:rPr lang="en-US">
                <a:solidFill>
                  <a:schemeClr val="dk1"/>
                </a:solidFill>
              </a:rPr>
              <a:t>: 46.5 - 64 kHz (as per ADAS1000 datasheet).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Amplitude</a:t>
            </a:r>
            <a:r>
              <a:rPr lang="en-US">
                <a:solidFill>
                  <a:schemeClr val="dk1"/>
                </a:solidFill>
              </a:rPr>
              <a:t>: 8-64 µA peak-to-peak (varies by drive mode).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Impedance Calculation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Resolution: </a:t>
            </a:r>
            <a:r>
              <a:rPr b="1" lang="en-US">
                <a:solidFill>
                  <a:schemeClr val="dk1"/>
                </a:solidFill>
              </a:rPr>
              <a:t>0.2 ohms</a:t>
            </a:r>
            <a:r>
              <a:rPr lang="en-US">
                <a:solidFill>
                  <a:schemeClr val="dk1"/>
                </a:solidFill>
              </a:rPr>
              <a:t> with &lt;5kohm/2pF cable impedance.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Body impedance modeled at </a:t>
            </a:r>
            <a:r>
              <a:rPr b="1" lang="en-US">
                <a:solidFill>
                  <a:schemeClr val="dk1"/>
                </a:solidFill>
              </a:rPr>
              <a:t>1.2 kohms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Filters remove noise: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Band-pass filter: </a:t>
            </a:r>
            <a:r>
              <a:rPr b="1" lang="en-US">
                <a:solidFill>
                  <a:schemeClr val="dk1"/>
                </a:solidFill>
              </a:rPr>
              <a:t>0.05 Hz - 1-2 Hz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Why Impedance Plethysmography?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Accurate &amp; Real-Time</a:t>
            </a:r>
            <a:r>
              <a:rPr lang="en-US">
                <a:solidFill>
                  <a:schemeClr val="dk1"/>
                </a:solidFill>
              </a:rPr>
              <a:t>: Provides simultaneous ECG and respiratory monitoring.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Low Power</a:t>
            </a:r>
            <a:r>
              <a:rPr lang="en-US">
                <a:solidFill>
                  <a:schemeClr val="dk1"/>
                </a:solidFill>
              </a:rPr>
              <a:t>: Essential for portable medical devices.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Integration</a:t>
            </a:r>
            <a:r>
              <a:rPr lang="en-US">
                <a:solidFill>
                  <a:schemeClr val="dk1"/>
                </a:solidFill>
              </a:rPr>
              <a:t>: Enables reliable data transfer via Bluetooth to control box and storage.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28064336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328064336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Brian</a:t>
            </a:r>
            <a:br>
              <a:rPr lang="en-US"/>
            </a:br>
            <a:br>
              <a:rPr lang="en-US"/>
            </a:br>
            <a:r>
              <a:rPr b="1" lang="en-US" sz="1300">
                <a:solidFill>
                  <a:schemeClr val="dk1"/>
                </a:solidFill>
              </a:rPr>
              <a:t>ECG/Respiratory Monitoring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Impedance Plethysmography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A non-invasive method to measure respiratory rate and heart activity through impedance changes.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Principle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Small AC current is passed through the body.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Voltage changes due to impedance variations caused by respiration and cardiac activity are measured.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Impedance varies with thoracic cavity expansion during respiration.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ECG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Measures electrical activity of heart contractions (biopotential measurement).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Signal range: </a:t>
            </a:r>
            <a:r>
              <a:rPr b="1" lang="en-US">
                <a:solidFill>
                  <a:schemeClr val="dk1"/>
                </a:solidFill>
              </a:rPr>
              <a:t>0.5 -&gt; 5.0 mV</a:t>
            </a:r>
            <a:r>
              <a:rPr lang="en-US">
                <a:solidFill>
                  <a:schemeClr val="dk1"/>
                </a:solidFill>
              </a:rPr>
              <a:t> (with DC offset of +300 mV).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Heart Rate (HR)</a:t>
            </a:r>
            <a:r>
              <a:rPr lang="en-US">
                <a:solidFill>
                  <a:schemeClr val="dk1"/>
                </a:solidFill>
              </a:rPr>
              <a:t> Calculation: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HR=(#pulses in 10 seconds)×6HR = (\# \text{pulses in 10 seconds}) \times 6HR=(#pulses in 10 seconds)×6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Requires filtering and amplification: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Removes frequencies above </a:t>
            </a:r>
            <a:r>
              <a:rPr b="1" lang="en-US">
                <a:solidFill>
                  <a:schemeClr val="dk1"/>
                </a:solidFill>
              </a:rPr>
              <a:t>150 Hz</a:t>
            </a:r>
            <a:r>
              <a:rPr lang="en-US">
                <a:solidFill>
                  <a:schemeClr val="dk1"/>
                </a:solidFill>
              </a:rPr>
              <a:t> and below </a:t>
            </a:r>
            <a:r>
              <a:rPr b="1" lang="en-US">
                <a:solidFill>
                  <a:schemeClr val="dk1"/>
                </a:solidFill>
              </a:rPr>
              <a:t>0.05 Hz</a:t>
            </a:r>
            <a:r>
              <a:rPr lang="en-US">
                <a:solidFill>
                  <a:schemeClr val="dk1"/>
                </a:solidFill>
              </a:rPr>
              <a:t> (Band-pass: </a:t>
            </a:r>
            <a:r>
              <a:rPr b="1" lang="en-US">
                <a:solidFill>
                  <a:schemeClr val="dk1"/>
                </a:solidFill>
              </a:rPr>
              <a:t>0.05 Hz - 150 Hz</a:t>
            </a:r>
            <a:r>
              <a:rPr lang="en-US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Respiratory Monitoring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Measures impedance to calculate respiratory rate.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Excitation current parameters: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Frequency</a:t>
            </a:r>
            <a:r>
              <a:rPr lang="en-US">
                <a:solidFill>
                  <a:schemeClr val="dk1"/>
                </a:solidFill>
              </a:rPr>
              <a:t>: 46.5 - 64 kHz (as per ADAS1000 datasheet).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>
                <a:solidFill>
                  <a:schemeClr val="dk1"/>
                </a:solidFill>
              </a:rPr>
              <a:t>Amplitude</a:t>
            </a:r>
            <a:r>
              <a:rPr lang="en-US">
                <a:solidFill>
                  <a:schemeClr val="dk1"/>
                </a:solidFill>
              </a:rPr>
              <a:t>: 8-64 µA peak-to-peak (varies by drive mode).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Impedance Calculation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Resolution: </a:t>
            </a:r>
            <a:r>
              <a:rPr b="1" lang="en-US">
                <a:solidFill>
                  <a:schemeClr val="dk1"/>
                </a:solidFill>
              </a:rPr>
              <a:t>0.2 ohms</a:t>
            </a:r>
            <a:r>
              <a:rPr lang="en-US">
                <a:solidFill>
                  <a:schemeClr val="dk1"/>
                </a:solidFill>
              </a:rPr>
              <a:t> with &lt;5kohm/2pF cable impedance.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Body impedance modeled at </a:t>
            </a:r>
            <a:r>
              <a:rPr b="1" lang="en-US">
                <a:solidFill>
                  <a:schemeClr val="dk1"/>
                </a:solidFill>
              </a:rPr>
              <a:t>1.2 kohms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Filters remove noise: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Band-pass filter: </a:t>
            </a:r>
            <a:r>
              <a:rPr b="1" lang="en-US">
                <a:solidFill>
                  <a:schemeClr val="dk1"/>
                </a:solidFill>
              </a:rPr>
              <a:t>0.05 Hz - 1-2 Hz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Why Impedance Plethysmography?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Accurate &amp; Real-Time</a:t>
            </a:r>
            <a:r>
              <a:rPr lang="en-US">
                <a:solidFill>
                  <a:schemeClr val="dk1"/>
                </a:solidFill>
              </a:rPr>
              <a:t>: Provides simultaneous ECG and respiratory monitoring.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Low Power</a:t>
            </a:r>
            <a:r>
              <a:rPr lang="en-US">
                <a:solidFill>
                  <a:schemeClr val="dk1"/>
                </a:solidFill>
              </a:rPr>
              <a:t>: Essential for portable medical devices.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>
                <a:solidFill>
                  <a:schemeClr val="dk1"/>
                </a:solidFill>
              </a:rPr>
              <a:t>Integration</a:t>
            </a:r>
            <a:r>
              <a:rPr lang="en-US">
                <a:solidFill>
                  <a:schemeClr val="dk1"/>
                </a:solidFill>
              </a:rPr>
              <a:t>: Enables reliable data transfer via Bluetooth to control box and storage.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2e1b782672_2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32e1b782672_2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Charan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28012213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328012213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2e1b7826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32e1b7826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Charan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779369bb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2779369b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Aara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2e1b782672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32e1b7826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Charan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149dbd519_2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30149dbd51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Charan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0149dbd519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30149dbd51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Charan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013d33872a_15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3013d33872a_15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013d33872a_15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g3013d33872a_15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Charan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ff210bf487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2ff210bf487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fed723642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fed72364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Aara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Each year, more than 3000 families in the U.S are impacted by SIDs.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Current apnea monitors are </a:t>
            </a:r>
            <a:r>
              <a:rPr b="1" lang="en-US">
                <a:solidFill>
                  <a:schemeClr val="dk1"/>
                </a:solidFill>
              </a:rPr>
              <a:t>outdated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b="1" lang="en-US">
                <a:solidFill>
                  <a:schemeClr val="dk1"/>
                </a:solidFill>
              </a:rPr>
              <a:t>wired</a:t>
            </a:r>
            <a:r>
              <a:rPr lang="en-US">
                <a:solidFill>
                  <a:schemeClr val="dk1"/>
                </a:solidFill>
              </a:rPr>
              <a:t>, and present safety risks like </a:t>
            </a:r>
            <a:r>
              <a:rPr b="1" lang="en-US">
                <a:solidFill>
                  <a:schemeClr val="dk1"/>
                </a:solidFill>
              </a:rPr>
              <a:t>choking hazards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restricted mobility</a:t>
            </a:r>
            <a:r>
              <a:rPr lang="en-US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ed72364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fed72364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Aara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dbc3acd84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0dbc3acd8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Charan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fc45d45bb3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fc45d45bb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0dbc3acd8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0dbc3acd8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Anthony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0149dbd519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0149dbd519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Charan</a:t>
            </a:r>
            <a:br>
              <a:rPr lang="en-US"/>
            </a:br>
            <a:r>
              <a:rPr lang="en-US"/>
              <a:t>Out of Scope- FDA, App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313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6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6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7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7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7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7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4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5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5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5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5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6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6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2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0" name="Google Shape;120;p30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1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1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3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4" name="Google Shape;144;p36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-US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-US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-US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3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3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TITLE_AND_DESCRIPTION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e1b782672_2_17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g32e1b782672_2_170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g32e1b782672_2_170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g32e1b782672_2_170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g32e1b782672_2_170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g32e1b782672_2_170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g32e1b782672_2_17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4" name="Google Shape;164;g32e1b782672_2_17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g32e1b782672_2_17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ae7a21a5e_0_1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g32ae7a21a5e_0_17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ae7a21a5e_0_16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g32ae7a21a5e_0_16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ae7a21a5e_0_17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g32ae7a21a5e_0_171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0dbc3acd84_0_208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g30dbc3acd84_0_208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ae7a21a5e_0_17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g32ae7a21a5e_0_17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ae7a21a5e_0_18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g32ae7a21a5e_0_180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g32ae7a21a5e_0_180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g32ae7a21a5e_0_180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g32ae7a21a5e_0_180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g32ae7a21a5e_0_180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g32ae7a21a5e_0_18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g32ae7a21a5e_0_18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0" name="Google Shape;190;g32ae7a21a5e_0_18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ae7a21a5e_0_190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431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g32ae7a21a5e_0_190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ae7a21a5e_0_19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g32ae7a21a5e_0_19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ae7a21a5e_0_19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g32ae7a21a5e_0_19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6274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g32ae7a21a5e_0_19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ae7a21a5e_0_200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g32ae7a21a5e_0_200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g32ae7a21a5e_0_200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g32ae7a21a5e_0_200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g32ae7a21a5e_0_20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ae7a21a5e_0_20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g32ae7a21a5e_0_206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g32ae7a21a5e_0_206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g32ae7a21a5e_0_206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g32ae7a21a5e_0_20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g32ae7a21a5e_0_206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g32ae7a21a5e_0_206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ae7a21a5e_0_214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g32ae7a21a5e_0_214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ae7a21a5e_0_2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ae7a21a5e_0_21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5098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ae7a21a5e_0_2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ae7a21a5e_0_2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ae7a21a5e_0_22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ae7a21a5e_0_227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g32ae7a21a5e_0_227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ae7a21a5e_0_23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g32ae7a21a5e_0_230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g32ae7a21a5e_0_23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g32ae7a21a5e_0_23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g32ae7a21a5e_0_23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ae7a21a5e_0_23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g32ae7a21a5e_0_236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g32ae7a21a5e_0_23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g32ae7a21a5e_0_236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g32ae7a21a5e_0_236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g32ae7a21a5e_0_236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g32ae7a21a5e_0_236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g32ae7a21a5e_0_236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g32ae7a21a5e_0_236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2ae7a21a5e_0_246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g32ae7a21a5e_0_24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0" name="Google Shape;250;g32ae7a21a5e_0_246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g32ae7a21a5e_0_24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2" name="Google Shape;252;g32ae7a21a5e_0_246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g32ae7a21a5e_0_24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ae7a21a5e_0_2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ae7a21a5e_0_255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g32ae7a21a5e_0_255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g32ae7a21a5e_0_255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g32ae7a21a5e_0_255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g32ae7a21a5e_0_25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g32ae7a21a5e_0_255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g32ae7a21a5e_0_255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g32ae7a21a5e_0_255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g32ae7a21a5e_0_255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g32ae7a21a5e_0_255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g32ae7a21a5e_0_255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g32ae7a21a5e_0_255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g32ae7a21a5e_0_255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ae7a21a5e_0_26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2" name="Google Shape;272;g32ae7a21a5e_0_26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g32ae7a21a5e_0_26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5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ae7a21a5e_0_27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g32ae7a21a5e_0_273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g32ae7a21a5e_0_273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g32ae7a21a5e_0_273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g32ae7a21a5e_0_273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g32ae7a21a5e_0_273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g32ae7a21a5e_0_273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g32ae7a21a5e_0_273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g32ae7a21a5e_0_273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ae7a21a5e_0_28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g32ae7a21a5e_0_28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ae7a21a5e_0_28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g32ae7a21a5e_0_286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ae7a21a5e_0_28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g32ae7a21a5e_0_28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ae7a21a5e_0_29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g32ae7a21a5e_0_29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ae7a21a5e_0_29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g32ae7a21a5e_0_29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9" name="Google Shape;299;g32ae7a21a5e_0_29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Slidesgo</a:t>
            </a:r>
            <a:r>
              <a:rPr b="0" i="0" lang="en-US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Flaticon</a:t>
            </a:r>
            <a:r>
              <a:rPr b="0" i="0" lang="en-US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-US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Freepik</a:t>
            </a:r>
            <a:r>
              <a:rPr b="0" i="0" lang="en-US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ae7a21a5e_0_29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g32ae7a21a5e_0_299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ae7a21a5e_0_30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g32ae7a21a5e_0_30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ae7a21a5e_0_30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g32ae7a21a5e_0_30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g32ae7a21a5e_0_30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2">
  <p:cSld name="CAPTION_ONLY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ff28bca821_0_18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2ff28bca821_0_18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ae7a21a5e_0_310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g32ae7a21a5e_0_310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2">
  <p:cSld name="CAPTION_ONLY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ae7a21a5e_0_3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g32ae7a21a5e_0_3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2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2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2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12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" name="Google Shape;41;p12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Google Shape;42;p12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ae7a21a5e_0_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8" name="Google Shape;168;g32ae7a21a5e_0_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7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6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2.xml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3.jpg"/><Relationship Id="rId5" Type="http://schemas.openxmlformats.org/officeDocument/2006/relationships/image" Target="../media/image29.png"/><Relationship Id="rId6" Type="http://schemas.openxmlformats.org/officeDocument/2006/relationships/image" Target="../media/image45.jpg"/><Relationship Id="rId7" Type="http://schemas.openxmlformats.org/officeDocument/2006/relationships/image" Target="../media/image38.jpg"/><Relationship Id="rId8" Type="http://schemas.openxmlformats.org/officeDocument/2006/relationships/image" Target="../media/image3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7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3.xml"/><Relationship Id="rId4" Type="http://schemas.openxmlformats.org/officeDocument/2006/relationships/image" Target="../media/image31.png"/><Relationship Id="rId5" Type="http://schemas.openxmlformats.org/officeDocument/2006/relationships/image" Target="../media/image7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7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Relationship Id="rId11" Type="http://schemas.openxmlformats.org/officeDocument/2006/relationships/image" Target="../media/image57.jpg"/><Relationship Id="rId10" Type="http://schemas.openxmlformats.org/officeDocument/2006/relationships/image" Target="../media/image35.png"/><Relationship Id="rId12" Type="http://schemas.openxmlformats.org/officeDocument/2006/relationships/image" Target="../media/image4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46.png"/><Relationship Id="rId9" Type="http://schemas.openxmlformats.org/officeDocument/2006/relationships/image" Target="../media/image41.gif"/><Relationship Id="rId5" Type="http://schemas.openxmlformats.org/officeDocument/2006/relationships/image" Target="../media/image31.png"/><Relationship Id="rId6" Type="http://schemas.openxmlformats.org/officeDocument/2006/relationships/image" Target="../media/image47.gif"/><Relationship Id="rId7" Type="http://schemas.openxmlformats.org/officeDocument/2006/relationships/image" Target="../media/image59.gif"/><Relationship Id="rId8" Type="http://schemas.openxmlformats.org/officeDocument/2006/relationships/image" Target="../media/image6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Relationship Id="rId4" Type="http://schemas.openxmlformats.org/officeDocument/2006/relationships/image" Target="../media/image41.gif"/><Relationship Id="rId5" Type="http://schemas.openxmlformats.org/officeDocument/2006/relationships/image" Target="../media/image42.png"/><Relationship Id="rId6" Type="http://schemas.openxmlformats.org/officeDocument/2006/relationships/image" Target="../media/image54.png"/><Relationship Id="rId7" Type="http://schemas.openxmlformats.org/officeDocument/2006/relationships/image" Target="../media/image59.gif"/><Relationship Id="rId8" Type="http://schemas.openxmlformats.org/officeDocument/2006/relationships/image" Target="../media/image4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509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SAFEBEAT</a:t>
            </a:r>
            <a:endParaRPr/>
          </a:p>
        </p:txBody>
      </p:sp>
      <p:sp>
        <p:nvSpPr>
          <p:cNvPr id="322" name="Google Shape;32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Aaradanaa Sabitha Mohan, Venkata Sai Kotrike, Brian York, Jonathan Zheng, Anthony Dinh</a:t>
            </a:r>
            <a:endParaRPr/>
          </a:p>
        </p:txBody>
      </p:sp>
      <p:sp>
        <p:nvSpPr>
          <p:cNvPr id="323" name="Google Shape;323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509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US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Weekly Update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324" name="Google Shape;324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098"/>
              </a:srgbClr>
            </a:outerShdw>
          </a:effectLst>
        </p:spPr>
      </p:cxnSp>
      <p:pic>
        <p:nvPicPr>
          <p:cNvPr id="325" name="Google Shape;32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675" y="1036320"/>
            <a:ext cx="1516700" cy="13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2ae7a21a5e_3_11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ELECTRICAL SYSTEM UPDATES</a:t>
            </a:r>
            <a:endParaRPr/>
          </a:p>
        </p:txBody>
      </p:sp>
      <p:cxnSp>
        <p:nvCxnSpPr>
          <p:cNvPr id="508" name="Google Shape;508;g32ae7a21a5e_3_1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274"/>
              </a:srgbClr>
            </a:outerShdw>
          </a:effectLst>
        </p:spPr>
      </p:cxnSp>
      <p:pic>
        <p:nvPicPr>
          <p:cNvPr id="509" name="Google Shape;509;g32ae7a21a5e_3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32ae7a21a5e_3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8200" y="1069100"/>
            <a:ext cx="5345726" cy="37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3cc14e40c7_0_0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ELECTRICAL SYSTEM UPDATES</a:t>
            </a:r>
            <a:endParaRPr/>
          </a:p>
        </p:txBody>
      </p:sp>
      <p:cxnSp>
        <p:nvCxnSpPr>
          <p:cNvPr id="516" name="Google Shape;516;g33cc14e40c7_0_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274"/>
              </a:srgbClr>
            </a:outerShdw>
          </a:effectLst>
        </p:spPr>
      </p:cxnSp>
      <p:pic>
        <p:nvPicPr>
          <p:cNvPr id="517" name="Google Shape;517;g33cc14e40c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33cc14e40c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3450" y="982650"/>
            <a:ext cx="6157102" cy="41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40032293dd_1_1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ELECTRICAL SYSTEM UPDATES</a:t>
            </a:r>
            <a:endParaRPr/>
          </a:p>
        </p:txBody>
      </p:sp>
      <p:cxnSp>
        <p:nvCxnSpPr>
          <p:cNvPr id="524" name="Google Shape;524;g340032293dd_1_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pic>
        <p:nvPicPr>
          <p:cNvPr id="525" name="Google Shape;525;g340032293dd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340032293dd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586212" y="-226662"/>
            <a:ext cx="3971576" cy="63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2ae7a21a5e_3_23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MECHANICAL UPDATES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Control Box</a:t>
            </a:r>
            <a:endParaRPr/>
          </a:p>
        </p:txBody>
      </p:sp>
      <p:cxnSp>
        <p:nvCxnSpPr>
          <p:cNvPr id="532" name="Google Shape;532;g32ae7a21a5e_3_2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274"/>
              </a:srgbClr>
            </a:outerShdw>
          </a:effectLst>
        </p:spPr>
      </p:cxnSp>
      <p:pic>
        <p:nvPicPr>
          <p:cNvPr id="533" name="Google Shape;533;g32ae7a21a5e_3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32ae7a21a5e_3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475" y="1417425"/>
            <a:ext cx="4218549" cy="3548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32ae7a21a5e_3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6699" y="1386425"/>
            <a:ext cx="3516205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30b5262804_2_0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MECHANICAL UPDATES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Control Box</a:t>
            </a:r>
            <a:endParaRPr/>
          </a:p>
        </p:txBody>
      </p:sp>
      <p:cxnSp>
        <p:nvCxnSpPr>
          <p:cNvPr id="541" name="Google Shape;541;g330b5262804_2_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pic>
        <p:nvPicPr>
          <p:cNvPr id="542" name="Google Shape;542;g330b526280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330b5262804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5500" y="1417425"/>
            <a:ext cx="5352997" cy="34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2bbd2c9ff7_0_0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MECHANICAL UPDATES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Control Box</a:t>
            </a:r>
            <a:endParaRPr/>
          </a:p>
        </p:txBody>
      </p:sp>
      <p:cxnSp>
        <p:nvCxnSpPr>
          <p:cNvPr id="549" name="Google Shape;549;g32bbd2c9ff7_0_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pic>
        <p:nvPicPr>
          <p:cNvPr id="550" name="Google Shape;550;g32bbd2c9ff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32bbd2c9ff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813" y="1417425"/>
            <a:ext cx="7442381" cy="34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30b5262804_2_8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MECHANICAL UPDATES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Control Box</a:t>
            </a:r>
            <a:endParaRPr/>
          </a:p>
        </p:txBody>
      </p:sp>
      <p:cxnSp>
        <p:nvCxnSpPr>
          <p:cNvPr id="557" name="Google Shape;557;g330b5262804_2_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058"/>
              </a:srgbClr>
            </a:outerShdw>
          </a:effectLst>
        </p:spPr>
      </p:cxnSp>
      <p:pic>
        <p:nvPicPr>
          <p:cNvPr id="558" name="Google Shape;558;g330b5262804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330b5262804_2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650" y="1417425"/>
            <a:ext cx="5256699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2ae7a21a5e_3_31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MECHANICAL UPDATES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Monitoring Belt</a:t>
            </a:r>
            <a:endParaRPr/>
          </a:p>
        </p:txBody>
      </p:sp>
      <p:cxnSp>
        <p:nvCxnSpPr>
          <p:cNvPr id="565" name="Google Shape;565;g32ae7a21a5e_3_3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274"/>
              </a:srgbClr>
            </a:outerShdw>
          </a:effectLst>
        </p:spPr>
      </p:cxnSp>
      <p:pic>
        <p:nvPicPr>
          <p:cNvPr id="566" name="Google Shape;566;g32ae7a21a5e_3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32ae7a21a5e_3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1488" y="1417425"/>
            <a:ext cx="5061028" cy="345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2ae7a21a5e_3_38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2"/>
                </a:solidFill>
              </a:rPr>
              <a:t>MECHANICAL UPDATES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2"/>
                </a:solidFill>
              </a:rPr>
              <a:t>Monitoring Belt</a:t>
            </a:r>
            <a:endParaRPr/>
          </a:p>
        </p:txBody>
      </p:sp>
      <p:cxnSp>
        <p:nvCxnSpPr>
          <p:cNvPr id="573" name="Google Shape;573;g32ae7a21a5e_3_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274"/>
              </a:srgbClr>
            </a:outerShdw>
          </a:effectLst>
        </p:spPr>
      </p:cxnSp>
      <p:pic>
        <p:nvPicPr>
          <p:cNvPr id="574" name="Google Shape;574;g32ae7a21a5e_3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32ae7a21a5e_3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925" y="1417425"/>
            <a:ext cx="8096154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2779369bb6_2_11"/>
          <p:cNvSpPr txBox="1"/>
          <p:nvPr>
            <p:ph type="title"/>
          </p:nvPr>
        </p:nvSpPr>
        <p:spPr>
          <a:xfrm>
            <a:off x="938500" y="445025"/>
            <a:ext cx="4992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SOFTWARE REQUIREMENTS</a:t>
            </a:r>
            <a:endParaRPr/>
          </a:p>
        </p:txBody>
      </p:sp>
      <p:sp>
        <p:nvSpPr>
          <p:cNvPr id="581" name="Google Shape;581;g32779369bb6_2_11"/>
          <p:cNvSpPr txBox="1"/>
          <p:nvPr>
            <p:ph idx="1" type="body"/>
          </p:nvPr>
        </p:nvSpPr>
        <p:spPr>
          <a:xfrm>
            <a:off x="938500" y="1182050"/>
            <a:ext cx="65610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Apnea Monitor Belt: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MCU will read electric signals of heart rate and respiration rate.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Wireless transmission using Bluetooth.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Temperature and power monitoring for safety and increased battery life.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Control Box: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Wireless transmission using Bluetooth.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User interface display to show vital data and menu updates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Button controls to adjust upper and lower thresholds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Built-in alarm system to notify abnormal biometrics.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Data Logging with timestamps, stored in external storage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Temperature and power monitoring for safety and increased battery life.</a:t>
            </a:r>
            <a:endParaRPr/>
          </a:p>
        </p:txBody>
      </p:sp>
      <p:cxnSp>
        <p:nvCxnSpPr>
          <p:cNvPr id="582" name="Google Shape;582;g32779369bb6_2_1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882"/>
              </a:srgbClr>
            </a:outerShdw>
          </a:effectLst>
        </p:spPr>
      </p:cxnSp>
      <p:pic>
        <p:nvPicPr>
          <p:cNvPr id="583" name="Google Shape;583;g32779369bb6_2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g30139e608ef_3_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490"/>
              </a:srgbClr>
            </a:outerShdw>
          </a:effectLst>
        </p:spPr>
      </p:cxnSp>
      <p:pic>
        <p:nvPicPr>
          <p:cNvPr id="331" name="Google Shape;331;g30139e608ef_3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0139e608ef_3_5"/>
          <p:cNvSpPr txBox="1"/>
          <p:nvPr/>
        </p:nvSpPr>
        <p:spPr>
          <a:xfrm>
            <a:off x="6016488" y="187512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Jonathan Zheng</a:t>
            </a:r>
            <a:endParaRPr b="0" i="0" sz="1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3" name="Google Shape;333;g30139e608ef_3_5"/>
          <p:cNvSpPr txBox="1"/>
          <p:nvPr/>
        </p:nvSpPr>
        <p:spPr>
          <a:xfrm>
            <a:off x="6016500" y="2568563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Engineer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30139e608ef_3_5"/>
          <p:cNvSpPr txBox="1"/>
          <p:nvPr/>
        </p:nvSpPr>
        <p:spPr>
          <a:xfrm>
            <a:off x="3685888" y="4208313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Anthony Dinh</a:t>
            </a:r>
            <a:endParaRPr b="0" i="0" sz="1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5" name="Google Shape;335;g30139e608ef_3_5"/>
          <p:cNvSpPr txBox="1"/>
          <p:nvPr/>
        </p:nvSpPr>
        <p:spPr>
          <a:xfrm>
            <a:off x="3685900" y="4740855"/>
            <a:ext cx="2390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Mechanical Engineer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6" name="Google Shape;336;g30139e608ef_3_5"/>
          <p:cNvCxnSpPr/>
          <p:nvPr/>
        </p:nvCxnSpPr>
        <p:spPr>
          <a:xfrm>
            <a:off x="7001588" y="2478248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cxnSp>
        <p:nvCxnSpPr>
          <p:cNvPr id="337" name="Google Shape;337;g30139e608ef_3_5"/>
          <p:cNvCxnSpPr/>
          <p:nvPr/>
        </p:nvCxnSpPr>
        <p:spPr>
          <a:xfrm>
            <a:off x="4745038" y="4756735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338" name="Google Shape;338;g30139e608ef_3_5"/>
          <p:cNvSpPr txBox="1"/>
          <p:nvPr/>
        </p:nvSpPr>
        <p:spPr>
          <a:xfrm>
            <a:off x="5942450" y="4417838"/>
            <a:ext cx="2390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Brian York</a:t>
            </a:r>
            <a:endParaRPr b="0" i="0" sz="1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9" name="Google Shape;339;g30139e608ef_3_5"/>
          <p:cNvSpPr txBox="1"/>
          <p:nvPr/>
        </p:nvSpPr>
        <p:spPr>
          <a:xfrm>
            <a:off x="5942450" y="4787995"/>
            <a:ext cx="2390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 Engineer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30139e608ef_3_5"/>
          <p:cNvSpPr txBox="1"/>
          <p:nvPr/>
        </p:nvSpPr>
        <p:spPr>
          <a:xfrm>
            <a:off x="3762463" y="1866713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Venkata Sai Kotrike</a:t>
            </a:r>
            <a:endParaRPr b="0" i="0" sz="1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1" name="Google Shape;341;g30139e608ef_3_5"/>
          <p:cNvSpPr txBox="1"/>
          <p:nvPr/>
        </p:nvSpPr>
        <p:spPr>
          <a:xfrm>
            <a:off x="3685888" y="2558175"/>
            <a:ext cx="23901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2" name="Google Shape;342;g30139e608ef_3_5"/>
          <p:cNvCxnSpPr/>
          <p:nvPr/>
        </p:nvCxnSpPr>
        <p:spPr>
          <a:xfrm>
            <a:off x="7001600" y="4788412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cxnSp>
        <p:nvCxnSpPr>
          <p:cNvPr id="343" name="Google Shape;343;g30139e608ef_3_5"/>
          <p:cNvCxnSpPr/>
          <p:nvPr/>
        </p:nvCxnSpPr>
        <p:spPr>
          <a:xfrm>
            <a:off x="4745038" y="2462685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344" name="Google Shape;344;g30139e608ef_3_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30139e608ef_3_5"/>
          <p:cNvSpPr txBox="1"/>
          <p:nvPr/>
        </p:nvSpPr>
        <p:spPr>
          <a:xfrm>
            <a:off x="381231" y="2884038"/>
            <a:ext cx="3475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Aaradanaa Sabitha Mohan</a:t>
            </a:r>
            <a:endParaRPr b="0" i="0" sz="1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6" name="Google Shape;346;g30139e608ef_3_5"/>
          <p:cNvSpPr txBox="1"/>
          <p:nvPr/>
        </p:nvSpPr>
        <p:spPr>
          <a:xfrm>
            <a:off x="923913" y="3491913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7" name="Google Shape;347;g30139e608ef_3_5"/>
          <p:cNvCxnSpPr/>
          <p:nvPr/>
        </p:nvCxnSpPr>
        <p:spPr>
          <a:xfrm>
            <a:off x="1983063" y="3491910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348" name="Google Shape;348;g30139e608ef_3_5"/>
          <p:cNvSpPr txBox="1"/>
          <p:nvPr/>
        </p:nvSpPr>
        <p:spPr>
          <a:xfrm>
            <a:off x="907700" y="4278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MEET THE TEAM</a:t>
            </a:r>
            <a:endParaRPr b="0" i="0" sz="2400" u="none" cap="none" strike="noStrike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9" name="Google Shape;349;g30139e608ef_3_5"/>
          <p:cNvPicPr preferRelativeResize="0"/>
          <p:nvPr/>
        </p:nvPicPr>
        <p:blipFill rotWithShape="1">
          <a:blip r:embed="rId4">
            <a:alphaModFix/>
          </a:blip>
          <a:srcRect b="5920" l="0" r="0" t="-5920"/>
          <a:stretch/>
        </p:blipFill>
        <p:spPr>
          <a:xfrm>
            <a:off x="4270150" y="2901293"/>
            <a:ext cx="1332924" cy="140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30139e608ef_3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6070" y="626300"/>
            <a:ext cx="1170950" cy="14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30139e608ef_3_5"/>
          <p:cNvPicPr preferRelativeResize="0"/>
          <p:nvPr/>
        </p:nvPicPr>
        <p:blipFill rotWithShape="1">
          <a:blip r:embed="rId6">
            <a:alphaModFix/>
          </a:blip>
          <a:srcRect b="18864" l="0" r="0" t="0"/>
          <a:stretch/>
        </p:blipFill>
        <p:spPr>
          <a:xfrm>
            <a:off x="1533500" y="1798650"/>
            <a:ext cx="1170951" cy="11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0139e608ef_3_5"/>
          <p:cNvPicPr preferRelativeResize="0"/>
          <p:nvPr/>
        </p:nvPicPr>
        <p:blipFill rotWithShape="1">
          <a:blip r:embed="rId7">
            <a:alphaModFix/>
          </a:blip>
          <a:srcRect b="13999" l="21474" r="17292" t="0"/>
          <a:stretch/>
        </p:blipFill>
        <p:spPr>
          <a:xfrm>
            <a:off x="4264675" y="747950"/>
            <a:ext cx="1332925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0139e608ef_3_5"/>
          <p:cNvPicPr preferRelativeResize="0"/>
          <p:nvPr/>
        </p:nvPicPr>
        <p:blipFill rotWithShape="1">
          <a:blip r:embed="rId8">
            <a:alphaModFix/>
          </a:blip>
          <a:srcRect b="8214" l="10469" r="10453" t="8207"/>
          <a:stretch/>
        </p:blipFill>
        <p:spPr>
          <a:xfrm>
            <a:off x="6434350" y="2952388"/>
            <a:ext cx="1406300" cy="140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32ae7a21a5e_0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950" y="1302051"/>
            <a:ext cx="6528056" cy="335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g32ae7a21a5e_0_31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274"/>
              </a:srgbClr>
            </a:outerShdw>
          </a:effectLst>
        </p:spPr>
      </p:cxnSp>
      <p:pic>
        <p:nvPicPr>
          <p:cNvPr id="590" name="Google Shape;590;g32ae7a21a5e_0_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75" y="296588"/>
            <a:ext cx="782400" cy="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32ae7a21a5e_0_3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SOFTWARE MAP - BELT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32ae7a21a5e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562" y="1126250"/>
            <a:ext cx="7308483" cy="38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2ae7a21a5e_0_158"/>
          <p:cNvSpPr txBox="1"/>
          <p:nvPr>
            <p:ph type="title"/>
          </p:nvPr>
        </p:nvSpPr>
        <p:spPr>
          <a:xfrm>
            <a:off x="938500" y="445025"/>
            <a:ext cx="56913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SOFTWARE MAP - CONTROL BOX</a:t>
            </a:r>
            <a:endParaRPr/>
          </a:p>
        </p:txBody>
      </p:sp>
      <p:cxnSp>
        <p:nvCxnSpPr>
          <p:cNvPr id="598" name="Google Shape;598;g32ae7a21a5e_0_1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274"/>
              </a:srgbClr>
            </a:outerShdw>
          </a:effectLst>
        </p:spPr>
      </p:cxnSp>
      <p:pic>
        <p:nvPicPr>
          <p:cNvPr id="599" name="Google Shape;599;g32ae7a21a5e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75" y="296588"/>
            <a:ext cx="782400" cy="70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2e1f857e9d_0_5"/>
          <p:cNvSpPr txBox="1"/>
          <p:nvPr>
            <p:ph type="title"/>
          </p:nvPr>
        </p:nvSpPr>
        <p:spPr>
          <a:xfrm>
            <a:off x="938500" y="445025"/>
            <a:ext cx="4992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SOFTWARE UPDATES</a:t>
            </a:r>
            <a:endParaRPr/>
          </a:p>
        </p:txBody>
      </p:sp>
      <p:cxnSp>
        <p:nvCxnSpPr>
          <p:cNvPr id="605" name="Google Shape;605;g32e1f857e9d_0_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882"/>
              </a:srgbClr>
            </a:outerShdw>
          </a:effectLst>
        </p:spPr>
      </p:cxnSp>
      <p:pic>
        <p:nvPicPr>
          <p:cNvPr id="606" name="Google Shape;606;g32e1f857e9d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2e1f857e9d_0_5"/>
          <p:cNvPicPr preferRelativeResize="0"/>
          <p:nvPr/>
        </p:nvPicPr>
        <p:blipFill rotWithShape="1">
          <a:blip r:embed="rId4">
            <a:alphaModFix/>
          </a:blip>
          <a:srcRect b="0" l="0" r="8491" t="0"/>
          <a:stretch/>
        </p:blipFill>
        <p:spPr>
          <a:xfrm>
            <a:off x="540825" y="1057775"/>
            <a:ext cx="8062349" cy="37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30b5262804_7_0"/>
          <p:cNvSpPr txBox="1"/>
          <p:nvPr>
            <p:ph type="title"/>
          </p:nvPr>
        </p:nvSpPr>
        <p:spPr>
          <a:xfrm>
            <a:off x="938500" y="445025"/>
            <a:ext cx="4992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PERIPHERAL UPDATES</a:t>
            </a:r>
            <a:endParaRPr/>
          </a:p>
        </p:txBody>
      </p:sp>
      <p:cxnSp>
        <p:nvCxnSpPr>
          <p:cNvPr id="613" name="Google Shape;613;g330b5262804_7_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882"/>
              </a:srgbClr>
            </a:outerShdw>
          </a:effectLst>
        </p:spPr>
      </p:cxnSp>
      <p:pic>
        <p:nvPicPr>
          <p:cNvPr id="614" name="Google Shape;614;g330b5262804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330b5262804_7_0"/>
          <p:cNvSpPr txBox="1"/>
          <p:nvPr/>
        </p:nvSpPr>
        <p:spPr>
          <a:xfrm>
            <a:off x="566350" y="1142050"/>
            <a:ext cx="4332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Updates with Display:</a:t>
            </a:r>
            <a:endParaRPr b="1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Soldered pins onto display board.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Fixed all errors within the setup, wrote code for SPI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 SPI pins used - 4 standard SPI pins (CLK, CS, MOSI, MISO) &amp; 2 extra SPI pins (Touch interrupt pin &amp; Power Down pin).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Continuing to write code for display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6" name="Google Shape;616;g330b5262804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500" y="1283538"/>
            <a:ext cx="3940850" cy="27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3cc14e40c7_1_0"/>
          <p:cNvSpPr txBox="1"/>
          <p:nvPr>
            <p:ph type="title"/>
          </p:nvPr>
        </p:nvSpPr>
        <p:spPr>
          <a:xfrm>
            <a:off x="938500" y="445025"/>
            <a:ext cx="4992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SOFTWARE UPDATES</a:t>
            </a:r>
            <a:endParaRPr/>
          </a:p>
        </p:txBody>
      </p:sp>
      <p:cxnSp>
        <p:nvCxnSpPr>
          <p:cNvPr id="622" name="Google Shape;622;g33cc14e40c7_1_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274"/>
              </a:srgbClr>
            </a:outerShdw>
          </a:effectLst>
        </p:spPr>
      </p:cxnSp>
      <p:pic>
        <p:nvPicPr>
          <p:cNvPr id="623" name="Google Shape;623;g33cc14e40c7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33cc14e40c7_1_0"/>
          <p:cNvSpPr txBox="1"/>
          <p:nvPr/>
        </p:nvSpPr>
        <p:spPr>
          <a:xfrm>
            <a:off x="566350" y="1142050"/>
            <a:ext cx="4332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Updates with Bluetooth:</a:t>
            </a:r>
            <a:endParaRPr b="1"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Fixed some setup errors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Continuing to work on software for BLE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5" name="Google Shape;625;g33cc14e40c7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6475" y="1014700"/>
            <a:ext cx="4075700" cy="34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013d33872a_11_0"/>
          <p:cNvSpPr txBox="1"/>
          <p:nvPr>
            <p:ph type="title"/>
          </p:nvPr>
        </p:nvSpPr>
        <p:spPr>
          <a:xfrm>
            <a:off x="938500" y="445025"/>
            <a:ext cx="5403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ECG/Respiratory</a:t>
            </a:r>
            <a:endParaRPr/>
          </a:p>
        </p:txBody>
      </p:sp>
      <p:cxnSp>
        <p:nvCxnSpPr>
          <p:cNvPr id="631" name="Google Shape;631;g3013d33872a_11_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490"/>
              </a:srgbClr>
            </a:outerShdw>
          </a:effectLst>
        </p:spPr>
      </p:cxnSp>
      <p:pic>
        <p:nvPicPr>
          <p:cNvPr id="632" name="Google Shape;632;g3013d33872a_1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75" y="296588"/>
            <a:ext cx="782400" cy="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3013d33872a_11_0"/>
          <p:cNvSpPr txBox="1"/>
          <p:nvPr/>
        </p:nvSpPr>
        <p:spPr>
          <a:xfrm>
            <a:off x="433875" y="2167650"/>
            <a:ext cx="3658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ECG: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Measures electrical activity of heart contractions (biopotential measurement).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Signal range: </a:t>
            </a: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0.5 -&gt; 5.0 mV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(with DC offset of +300 mV).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Heart Rate (HR)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Calculation: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HR=</a:t>
            </a: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(# pulses in 10 sec) * 6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Requires filtering and amplification: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Removes frequencies above </a:t>
            </a: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150 Hz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below </a:t>
            </a: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0.05 Hz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(Band-pass: </a:t>
            </a: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0.05 Hz - 150 Hz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g3013d33872a_11_0"/>
          <p:cNvSpPr txBox="1"/>
          <p:nvPr/>
        </p:nvSpPr>
        <p:spPr>
          <a:xfrm>
            <a:off x="4092375" y="2167650"/>
            <a:ext cx="4381800" cy="3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Respiratory: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Measures impedance to calculate respiratory rate.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Excitation current parameters: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Frequency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46.5 - 64 kHz 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Amplitude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8-64 µA peak-to-peak (varies by drive mode).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-"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Impedance Calculation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Resolution: </a:t>
            </a: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0.2 ohms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&lt;5kohm/2pF cable impedance.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Body impedance modeled at </a:t>
            </a: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1.2 kohms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Filters remove noise: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Band-pass filter: </a:t>
            </a: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0.05 Hz - 1-2 Hz</a:t>
            </a: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g3013d33872a_11_0"/>
          <p:cNvSpPr txBox="1"/>
          <p:nvPr/>
        </p:nvSpPr>
        <p:spPr>
          <a:xfrm>
            <a:off x="433875" y="934225"/>
            <a:ext cx="7373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Impedance Plethysmography</a:t>
            </a:r>
            <a:endParaRPr b="1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non-invasive method to measure respiratory rate and heart activity through impedance changes.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Small AC current is passed through the body.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Voltage changes due to impedance variations caused by respiration and cardiac activity are measured.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b="0" i="0" lang="en-U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Impedance varies with thoracic cavity expansion during respiration.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280643368d_0_0"/>
          <p:cNvSpPr txBox="1"/>
          <p:nvPr>
            <p:ph type="title"/>
          </p:nvPr>
        </p:nvSpPr>
        <p:spPr>
          <a:xfrm>
            <a:off x="938500" y="445025"/>
            <a:ext cx="5403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ECG/Respiratory FAQ</a:t>
            </a:r>
            <a:endParaRPr/>
          </a:p>
        </p:txBody>
      </p:sp>
      <p:cxnSp>
        <p:nvCxnSpPr>
          <p:cNvPr id="641" name="Google Shape;641;g3280643368d_0_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882"/>
              </a:srgbClr>
            </a:outerShdw>
          </a:effectLst>
        </p:spPr>
      </p:cxnSp>
      <p:pic>
        <p:nvPicPr>
          <p:cNvPr id="642" name="Google Shape;642;g3280643368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75" y="296588"/>
            <a:ext cx="782400" cy="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3280643368d_0_0"/>
          <p:cNvSpPr txBox="1"/>
          <p:nvPr/>
        </p:nvSpPr>
        <p:spPr>
          <a:xfrm>
            <a:off x="508400" y="1281875"/>
            <a:ext cx="36585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ECG: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Measures electrical activity of the heart contractions (In voltage, also called biopotential measurement) 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0.5 -&gt; 5.0 mV range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+300 mV with DC component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typical heart rate: 80 -&gt; 160 bpm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typical HR calculation: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HR = (# pulses in 10 sec) * 6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Measurement must be filtered and amplified.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Typical filter for ECG removes frequencies above 150 Hz and below 0.05 Hz.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Band pass fc1=0.05, fc2=150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g3280643368d_0_0"/>
          <p:cNvSpPr txBox="1"/>
          <p:nvPr/>
        </p:nvSpPr>
        <p:spPr>
          <a:xfrm>
            <a:off x="4341050" y="1140400"/>
            <a:ext cx="3658500" cy="3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Respiratory: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Impedance Plethysmography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Force ac current, measure voltage, calculate impedance.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Excitation current frequency between 46.5 and 64 kHz according to page 5 of ADAS1000 datasheet.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Excitation current amplitude between 8-64 uA peak to peak depending on drive mode.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Impedance calculated by AFE chip, measurement resolution of 0.2 ohms with cable impedance &lt;5 kohm/2pf and 0.02 ohms with no cable impedance (Body impedance modeled at 1.2kohm)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Typical filter for respiratory removes frequencies above 1-2 Hz and frequencies below 0.05 Hz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Band pass fc1=0.05 Hz, fc2=1-2Hz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2e1b782672_2_543"/>
          <p:cNvSpPr txBox="1"/>
          <p:nvPr>
            <p:ph type="title"/>
          </p:nvPr>
        </p:nvSpPr>
        <p:spPr>
          <a:xfrm>
            <a:off x="1398125" y="2888850"/>
            <a:ext cx="30687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400"/>
              <a:t>PROJECT STATUS</a:t>
            </a:r>
            <a:endParaRPr sz="2400"/>
          </a:p>
        </p:txBody>
      </p:sp>
      <p:sp>
        <p:nvSpPr>
          <p:cNvPr id="650" name="Google Shape;650;g32e1b782672_2_543"/>
          <p:cNvSpPr txBox="1"/>
          <p:nvPr>
            <p:ph idx="1" type="subTitle"/>
          </p:nvPr>
        </p:nvSpPr>
        <p:spPr>
          <a:xfrm>
            <a:off x="1398126" y="3837300"/>
            <a:ext cx="3620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numbers. </a:t>
            </a:r>
            <a:endParaRPr/>
          </a:p>
        </p:txBody>
      </p:sp>
      <p:cxnSp>
        <p:nvCxnSpPr>
          <p:cNvPr id="651" name="Google Shape;651;g32e1b782672_2_543"/>
          <p:cNvCxnSpPr/>
          <p:nvPr/>
        </p:nvCxnSpPr>
        <p:spPr>
          <a:xfrm>
            <a:off x="12485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058"/>
              </a:srgbClr>
            </a:outerShdw>
          </a:effec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280122133c_0_17"/>
          <p:cNvSpPr txBox="1"/>
          <p:nvPr>
            <p:ph type="title"/>
          </p:nvPr>
        </p:nvSpPr>
        <p:spPr>
          <a:xfrm>
            <a:off x="938500" y="445025"/>
            <a:ext cx="54141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GANTT</a:t>
            </a:r>
            <a:endParaRPr/>
          </a:p>
        </p:txBody>
      </p:sp>
      <p:cxnSp>
        <p:nvCxnSpPr>
          <p:cNvPr id="657" name="Google Shape;657;g3280122133c_0_1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882"/>
              </a:srgbClr>
            </a:outerShdw>
          </a:effectLst>
        </p:spPr>
      </p:cxnSp>
      <p:pic>
        <p:nvPicPr>
          <p:cNvPr id="658" name="Google Shape;658;g3280122133c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3280122133c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963" y="1229350"/>
            <a:ext cx="7870067" cy="34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g32e1b78267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500" y="276138"/>
            <a:ext cx="782400" cy="7095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5" name="Google Shape;665;g32e1b782672_0_0"/>
          <p:cNvGraphicFramePr/>
          <p:nvPr/>
        </p:nvGraphicFramePr>
        <p:xfrm>
          <a:off x="273250" y="4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{57064092-1E76-4A41-8E02-4964520A8B0D}</a:tableStyleId>
              </a:tblPr>
              <a:tblGrid>
                <a:gridCol w="1391475"/>
                <a:gridCol w="1391475"/>
                <a:gridCol w="1391475"/>
                <a:gridCol w="1391475"/>
                <a:gridCol w="1391475"/>
                <a:gridCol w="1391475"/>
              </a:tblGrid>
              <a:tr h="64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PREDICTED 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D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ACTUAL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D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DELTA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D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NEXT WEEK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D5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CUMULATIVE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D5E6"/>
                    </a:solidFill>
                  </a:tcPr>
                </a:tc>
              </a:tr>
              <a:tr h="5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AARADANAA</a:t>
                      </a:r>
                      <a:endParaRPr sz="13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VENKATA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-0.5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BRIAN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+1.5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JONATHAN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6.5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+0.5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ANTHONY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1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TOTAL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30.5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+0.5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61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779369bb6_2_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AGENDA</a:t>
            </a:r>
            <a:endParaRPr/>
          </a:p>
        </p:txBody>
      </p:sp>
      <p:cxnSp>
        <p:nvCxnSpPr>
          <p:cNvPr id="359" name="Google Shape;359;g32779369bb6_2_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882"/>
              </a:srgbClr>
            </a:outerShdw>
          </a:effectLst>
        </p:spPr>
      </p:cxnSp>
      <p:pic>
        <p:nvPicPr>
          <p:cNvPr id="360" name="Google Shape;360;g32779369bb6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32779369bb6_2_0"/>
          <p:cNvSpPr txBox="1"/>
          <p:nvPr/>
        </p:nvSpPr>
        <p:spPr>
          <a:xfrm>
            <a:off x="1432016" y="1096600"/>
            <a:ext cx="1842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b="0" i="0" sz="3600" u="none" cap="none" strike="noStrike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2" name="Google Shape;362;g32779369bb6_2_0"/>
          <p:cNvSpPr txBox="1"/>
          <p:nvPr/>
        </p:nvSpPr>
        <p:spPr>
          <a:xfrm>
            <a:off x="3650993" y="1846701"/>
            <a:ext cx="1842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Customer Requirements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3" name="Google Shape;363;g32779369bb6_2_0"/>
          <p:cNvSpPr txBox="1"/>
          <p:nvPr/>
        </p:nvSpPr>
        <p:spPr>
          <a:xfrm>
            <a:off x="5869979" y="1739201"/>
            <a:ext cx="1842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Block Diagrams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4" name="Google Shape;364;g32779369bb6_2_0"/>
          <p:cNvSpPr txBox="1"/>
          <p:nvPr/>
        </p:nvSpPr>
        <p:spPr>
          <a:xfrm>
            <a:off x="1432025" y="1785074"/>
            <a:ext cx="1842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Project Description</a:t>
            </a:r>
            <a:endParaRPr b="0" i="0" sz="1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5" name="Google Shape;365;g32779369bb6_2_0"/>
          <p:cNvSpPr txBox="1"/>
          <p:nvPr/>
        </p:nvSpPr>
        <p:spPr>
          <a:xfrm>
            <a:off x="1432013" y="2250004"/>
            <a:ext cx="18420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 and Solution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g32779369bb6_2_0"/>
          <p:cNvSpPr txBox="1"/>
          <p:nvPr/>
        </p:nvSpPr>
        <p:spPr>
          <a:xfrm>
            <a:off x="3650996" y="1096600"/>
            <a:ext cx="1842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b="0" i="0" sz="3600" u="none" cap="none" strike="noStrike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" name="Google Shape;367;g32779369bb6_2_0"/>
          <p:cNvSpPr txBox="1"/>
          <p:nvPr/>
        </p:nvSpPr>
        <p:spPr>
          <a:xfrm>
            <a:off x="5869976" y="1142367"/>
            <a:ext cx="1842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b="0" i="0" sz="3600" u="none" cap="none" strike="noStrike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68" name="Google Shape;368;g32779369bb6_2_0"/>
          <p:cNvCxnSpPr/>
          <p:nvPr/>
        </p:nvCxnSpPr>
        <p:spPr>
          <a:xfrm>
            <a:off x="2176015" y="1739198"/>
            <a:ext cx="35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058"/>
              </a:srgbClr>
            </a:outerShdw>
          </a:effectLst>
        </p:spPr>
      </p:cxnSp>
      <p:cxnSp>
        <p:nvCxnSpPr>
          <p:cNvPr id="369" name="Google Shape;369;g32779369bb6_2_0"/>
          <p:cNvCxnSpPr/>
          <p:nvPr/>
        </p:nvCxnSpPr>
        <p:spPr>
          <a:xfrm>
            <a:off x="4395008" y="1785073"/>
            <a:ext cx="35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058"/>
              </a:srgbClr>
            </a:outerShdw>
          </a:effectLst>
        </p:spPr>
      </p:cxnSp>
      <p:cxnSp>
        <p:nvCxnSpPr>
          <p:cNvPr id="370" name="Google Shape;370;g32779369bb6_2_0"/>
          <p:cNvCxnSpPr/>
          <p:nvPr/>
        </p:nvCxnSpPr>
        <p:spPr>
          <a:xfrm>
            <a:off x="6613988" y="1785073"/>
            <a:ext cx="35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058"/>
              </a:srgbClr>
            </a:outerShdw>
          </a:effectLst>
        </p:spPr>
      </p:cxnSp>
      <p:sp>
        <p:nvSpPr>
          <p:cNvPr id="371" name="Google Shape;371;g32779369bb6_2_0"/>
          <p:cNvSpPr txBox="1"/>
          <p:nvPr/>
        </p:nvSpPr>
        <p:spPr>
          <a:xfrm>
            <a:off x="2511352" y="2719654"/>
            <a:ext cx="1842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b="0" i="0" sz="3600" u="none" cap="none" strike="noStrike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2" name="Google Shape;372;g32779369bb6_2_0"/>
          <p:cNvSpPr txBox="1"/>
          <p:nvPr/>
        </p:nvSpPr>
        <p:spPr>
          <a:xfrm>
            <a:off x="4790637" y="3309680"/>
            <a:ext cx="18420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Project Status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3" name="Google Shape;373;g32779369bb6_2_0"/>
          <p:cNvSpPr txBox="1"/>
          <p:nvPr/>
        </p:nvSpPr>
        <p:spPr>
          <a:xfrm>
            <a:off x="2511352" y="3469754"/>
            <a:ext cx="1842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Design Overview</a:t>
            </a:r>
            <a:endParaRPr b="0" i="0" sz="1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4" name="Google Shape;374;g32779369bb6_2_0"/>
          <p:cNvSpPr txBox="1"/>
          <p:nvPr/>
        </p:nvSpPr>
        <p:spPr>
          <a:xfrm>
            <a:off x="2511349" y="3729598"/>
            <a:ext cx="18420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Software, Electrical, Mechanical Updates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g32779369bb6_2_0"/>
          <p:cNvSpPr txBox="1"/>
          <p:nvPr/>
        </p:nvSpPr>
        <p:spPr>
          <a:xfrm>
            <a:off x="4790640" y="2719654"/>
            <a:ext cx="1842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b="0" i="0" sz="3600" u="none" cap="none" strike="noStrike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76" name="Google Shape;376;g32779369bb6_2_0"/>
          <p:cNvCxnSpPr/>
          <p:nvPr/>
        </p:nvCxnSpPr>
        <p:spPr>
          <a:xfrm>
            <a:off x="3255364" y="3408126"/>
            <a:ext cx="35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058"/>
              </a:srgbClr>
            </a:outerShdw>
          </a:effectLst>
        </p:spPr>
      </p:cxnSp>
      <p:cxnSp>
        <p:nvCxnSpPr>
          <p:cNvPr id="377" name="Google Shape;377;g32779369bb6_2_0"/>
          <p:cNvCxnSpPr/>
          <p:nvPr/>
        </p:nvCxnSpPr>
        <p:spPr>
          <a:xfrm>
            <a:off x="5534652" y="3408126"/>
            <a:ext cx="3540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058"/>
              </a:srgbClr>
            </a:outerShdw>
          </a:effectLst>
        </p:spPr>
      </p:cxnSp>
      <p:sp>
        <p:nvSpPr>
          <p:cNvPr id="378" name="Google Shape;378;g32779369bb6_2_0"/>
          <p:cNvSpPr txBox="1"/>
          <p:nvPr/>
        </p:nvSpPr>
        <p:spPr>
          <a:xfrm>
            <a:off x="4790637" y="3729598"/>
            <a:ext cx="18420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Labors Costs, Budget. &amp; Gantt Chart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2e1b782672_0_9"/>
          <p:cNvSpPr txBox="1"/>
          <p:nvPr>
            <p:ph type="title"/>
          </p:nvPr>
        </p:nvSpPr>
        <p:spPr>
          <a:xfrm>
            <a:off x="938500" y="445025"/>
            <a:ext cx="57357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LABOR STATUS SUMMARY</a:t>
            </a:r>
            <a:endParaRPr/>
          </a:p>
        </p:txBody>
      </p:sp>
      <p:cxnSp>
        <p:nvCxnSpPr>
          <p:cNvPr id="671" name="Google Shape;671;g32e1b782672_0_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882"/>
              </a:srgbClr>
            </a:outerShdw>
          </a:effectLst>
        </p:spPr>
      </p:cxnSp>
      <p:pic>
        <p:nvPicPr>
          <p:cNvPr id="672" name="Google Shape;672;g32e1b78267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32e1b782672_0_9"/>
          <p:cNvSpPr txBox="1"/>
          <p:nvPr/>
        </p:nvSpPr>
        <p:spPr>
          <a:xfrm>
            <a:off x="180250" y="13329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373 </a:t>
            </a:r>
            <a:endParaRPr b="0" i="0" sz="3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4" name="Google Shape;674;g32e1b782672_0_9"/>
          <p:cNvSpPr txBox="1"/>
          <p:nvPr/>
        </p:nvSpPr>
        <p:spPr>
          <a:xfrm>
            <a:off x="94450" y="19370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Original Estimated Hours</a:t>
            </a:r>
            <a:endParaRPr b="0" i="0" sz="1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g32e1b782672_0_9"/>
          <p:cNvSpPr txBox="1"/>
          <p:nvPr/>
        </p:nvSpPr>
        <p:spPr>
          <a:xfrm>
            <a:off x="6211300" y="22025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371.5 </a:t>
            </a:r>
            <a:endParaRPr b="0" i="0" sz="39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6" name="Google Shape;676;g32e1b782672_0_9"/>
          <p:cNvSpPr txBox="1"/>
          <p:nvPr/>
        </p:nvSpPr>
        <p:spPr>
          <a:xfrm>
            <a:off x="6125500" y="28066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Remaining Labor </a:t>
            </a:r>
            <a:endParaRPr b="0" i="0" sz="1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7" name="Google Shape;677;g32e1b782672_0_9"/>
          <p:cNvSpPr txBox="1"/>
          <p:nvPr/>
        </p:nvSpPr>
        <p:spPr>
          <a:xfrm>
            <a:off x="3401975" y="14261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402 </a:t>
            </a:r>
            <a:endParaRPr b="0" i="0" sz="3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8" name="Google Shape;678;g32e1b782672_0_9"/>
          <p:cNvSpPr txBox="1"/>
          <p:nvPr/>
        </p:nvSpPr>
        <p:spPr>
          <a:xfrm>
            <a:off x="3316175" y="20301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Current Total Hours</a:t>
            </a:r>
            <a:endParaRPr b="0" i="0" sz="1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g32e1b782672_0_9"/>
          <p:cNvSpPr txBox="1"/>
          <p:nvPr/>
        </p:nvSpPr>
        <p:spPr>
          <a:xfrm>
            <a:off x="180250" y="2975868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12</a:t>
            </a:r>
            <a:endParaRPr b="0" i="0" sz="3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0" name="Google Shape;680;g32e1b782672_0_9"/>
          <p:cNvSpPr txBox="1"/>
          <p:nvPr/>
        </p:nvSpPr>
        <p:spPr>
          <a:xfrm>
            <a:off x="94450" y="3579875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Weeks Remaining </a:t>
            </a:r>
            <a:endParaRPr b="0" i="0" sz="1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g32e1b782672_0_9"/>
          <p:cNvSpPr txBox="1"/>
          <p:nvPr/>
        </p:nvSpPr>
        <p:spPr>
          <a:xfrm>
            <a:off x="3316175" y="2890968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31</a:t>
            </a:r>
            <a:endParaRPr b="0" i="0" sz="3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2" name="Google Shape;682;g32e1b782672_0_9"/>
          <p:cNvSpPr txBox="1"/>
          <p:nvPr/>
        </p:nvSpPr>
        <p:spPr>
          <a:xfrm>
            <a:off x="3230375" y="3494975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Minimum Hours per week</a:t>
            </a:r>
            <a:endParaRPr b="0" i="0" sz="1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83" name="Google Shape;683;g32e1b782672_0_9"/>
          <p:cNvCxnSpPr/>
          <p:nvPr/>
        </p:nvCxnSpPr>
        <p:spPr>
          <a:xfrm rot="10800000">
            <a:off x="6561275" y="982650"/>
            <a:ext cx="16200" cy="367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882"/>
              </a:srgbClr>
            </a:outerShdw>
          </a:effec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0149dbd519_2_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RESOURCE ALLOCATION</a:t>
            </a:r>
            <a:endParaRPr/>
          </a:p>
        </p:txBody>
      </p:sp>
      <p:cxnSp>
        <p:nvCxnSpPr>
          <p:cNvPr id="689" name="Google Shape;689;g30149dbd519_2_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490"/>
              </a:srgbClr>
            </a:outerShdw>
          </a:effectLst>
        </p:spPr>
      </p:cxnSp>
      <p:pic>
        <p:nvPicPr>
          <p:cNvPr id="690" name="Google Shape;690;g30149dbd519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30149dbd519_2_8"/>
          <p:cNvPicPr preferRelativeResize="0"/>
          <p:nvPr/>
        </p:nvPicPr>
        <p:blipFill rotWithShape="1">
          <a:blip r:embed="rId4">
            <a:alphaModFix/>
          </a:blip>
          <a:srcRect b="0" l="0" r="0" t="12203"/>
          <a:stretch/>
        </p:blipFill>
        <p:spPr>
          <a:xfrm>
            <a:off x="152125" y="1720825"/>
            <a:ext cx="4195851" cy="24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30149dbd519_2_8"/>
          <p:cNvSpPr/>
          <p:nvPr/>
        </p:nvSpPr>
        <p:spPr>
          <a:xfrm>
            <a:off x="7146600" y="3133750"/>
            <a:ext cx="602700" cy="5796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30149dbd519_2_8"/>
          <p:cNvSpPr/>
          <p:nvPr/>
        </p:nvSpPr>
        <p:spPr>
          <a:xfrm>
            <a:off x="4536388" y="1744025"/>
            <a:ext cx="627600" cy="608400"/>
          </a:xfrm>
          <a:prstGeom prst="ellipse">
            <a:avLst/>
          </a:prstGeom>
          <a:solidFill>
            <a:srgbClr val="0C46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30149dbd519_2_8"/>
          <p:cNvSpPr/>
          <p:nvPr/>
        </p:nvSpPr>
        <p:spPr>
          <a:xfrm>
            <a:off x="6183138" y="1744088"/>
            <a:ext cx="627600" cy="608400"/>
          </a:xfrm>
          <a:prstGeom prst="ellipse">
            <a:avLst/>
          </a:prstGeom>
          <a:solidFill>
            <a:srgbClr val="1054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30149dbd519_2_8"/>
          <p:cNvSpPr/>
          <p:nvPr/>
        </p:nvSpPr>
        <p:spPr>
          <a:xfrm>
            <a:off x="7829900" y="1744025"/>
            <a:ext cx="602700" cy="608400"/>
          </a:xfrm>
          <a:prstGeom prst="ellipse">
            <a:avLst/>
          </a:prstGeom>
          <a:solidFill>
            <a:srgbClr val="1460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30149dbd519_2_8"/>
          <p:cNvSpPr/>
          <p:nvPr/>
        </p:nvSpPr>
        <p:spPr>
          <a:xfrm>
            <a:off x="5288550" y="3133750"/>
            <a:ext cx="602700" cy="579600"/>
          </a:xfrm>
          <a:prstGeom prst="ellipse">
            <a:avLst/>
          </a:prstGeom>
          <a:solidFill>
            <a:srgbClr val="8397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30149dbd519_2_8"/>
          <p:cNvSpPr txBox="1"/>
          <p:nvPr/>
        </p:nvSpPr>
        <p:spPr>
          <a:xfrm>
            <a:off x="6674211" y="3527063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19.72%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8" name="Google Shape;698;g30149dbd519_2_8"/>
          <p:cNvSpPr txBox="1"/>
          <p:nvPr/>
        </p:nvSpPr>
        <p:spPr>
          <a:xfrm>
            <a:off x="6702864" y="4046812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Mechanical Engineer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9" name="Google Shape;699;g30149dbd519_2_8"/>
          <p:cNvCxnSpPr/>
          <p:nvPr/>
        </p:nvCxnSpPr>
        <p:spPr>
          <a:xfrm>
            <a:off x="7312050" y="4075485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700" name="Google Shape;700;g30149dbd519_2_8"/>
          <p:cNvSpPr txBox="1"/>
          <p:nvPr/>
        </p:nvSpPr>
        <p:spPr>
          <a:xfrm>
            <a:off x="4797086" y="352707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21.39%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1" name="Google Shape;701;g30149dbd519_2_8"/>
          <p:cNvSpPr txBox="1"/>
          <p:nvPr/>
        </p:nvSpPr>
        <p:spPr>
          <a:xfrm>
            <a:off x="4937573" y="4011005"/>
            <a:ext cx="13047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 Engineer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2" name="Google Shape;702;g30149dbd519_2_8"/>
          <p:cNvCxnSpPr/>
          <p:nvPr/>
        </p:nvCxnSpPr>
        <p:spPr>
          <a:xfrm>
            <a:off x="5473908" y="4046809"/>
            <a:ext cx="2121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703" name="Google Shape;703;g30149dbd519_2_8"/>
          <p:cNvSpPr txBox="1"/>
          <p:nvPr/>
        </p:nvSpPr>
        <p:spPr>
          <a:xfrm>
            <a:off x="5706724" y="2144450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19.17%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4" name="Google Shape;704;g30149dbd519_2_8"/>
          <p:cNvSpPr txBox="1"/>
          <p:nvPr/>
        </p:nvSpPr>
        <p:spPr>
          <a:xfrm>
            <a:off x="5706726" y="2662675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 Engineer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5" name="Google Shape;705;g30149dbd519_2_8"/>
          <p:cNvCxnSpPr/>
          <p:nvPr/>
        </p:nvCxnSpPr>
        <p:spPr>
          <a:xfrm>
            <a:off x="6361038" y="2691335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706" name="Google Shape;706;g30149dbd519_2_8"/>
          <p:cNvSpPr txBox="1"/>
          <p:nvPr/>
        </p:nvSpPr>
        <p:spPr>
          <a:xfrm>
            <a:off x="4014399" y="21429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20%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7" name="Google Shape;707;g30149dbd519_2_8"/>
          <p:cNvSpPr txBox="1"/>
          <p:nvPr/>
        </p:nvSpPr>
        <p:spPr>
          <a:xfrm>
            <a:off x="4014401" y="2662675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8" name="Google Shape;708;g30149dbd519_2_8"/>
          <p:cNvCxnSpPr/>
          <p:nvPr/>
        </p:nvCxnSpPr>
        <p:spPr>
          <a:xfrm>
            <a:off x="4714300" y="2691323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709" name="Google Shape;709;g30149dbd519_2_8"/>
          <p:cNvSpPr txBox="1"/>
          <p:nvPr/>
        </p:nvSpPr>
        <p:spPr>
          <a:xfrm>
            <a:off x="7307911" y="2171600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19.72%</a:t>
            </a:r>
            <a:endParaRPr b="0" i="0" sz="14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0" name="Google Shape;710;g30149dbd519_2_8"/>
          <p:cNvSpPr txBox="1"/>
          <p:nvPr/>
        </p:nvSpPr>
        <p:spPr>
          <a:xfrm>
            <a:off x="7307889" y="2635250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</a:t>
            </a:r>
            <a:endParaRPr b="0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1" name="Google Shape;711;g30149dbd519_2_8"/>
          <p:cNvCxnSpPr/>
          <p:nvPr/>
        </p:nvCxnSpPr>
        <p:spPr>
          <a:xfrm>
            <a:off x="7985050" y="2691323"/>
            <a:ext cx="2718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712" name="Google Shape;712;g30149dbd519_2_8"/>
          <p:cNvSpPr/>
          <p:nvPr/>
        </p:nvSpPr>
        <p:spPr>
          <a:xfrm>
            <a:off x="7267064" y="3242287"/>
            <a:ext cx="361754" cy="362514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g30149dbd519_2_8"/>
          <p:cNvGrpSpPr/>
          <p:nvPr/>
        </p:nvGrpSpPr>
        <p:grpSpPr>
          <a:xfrm>
            <a:off x="6323230" y="1875463"/>
            <a:ext cx="347435" cy="345534"/>
            <a:chOff x="3527780" y="2885263"/>
            <a:chExt cx="347435" cy="345534"/>
          </a:xfrm>
        </p:grpSpPr>
        <p:sp>
          <p:nvSpPr>
            <p:cNvPr id="714" name="Google Shape;714;g30149dbd519_2_8"/>
            <p:cNvSpPr/>
            <p:nvPr/>
          </p:nvSpPr>
          <p:spPr>
            <a:xfrm>
              <a:off x="3527780" y="2885263"/>
              <a:ext cx="347435" cy="345534"/>
            </a:xfrm>
            <a:custGeom>
              <a:rect b="b" l="l" r="r" t="t"/>
              <a:pathLst>
                <a:path extrusionOk="0" h="10907" w="10967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30149dbd519_2_8"/>
            <p:cNvSpPr/>
            <p:nvPr/>
          </p:nvSpPr>
          <p:spPr>
            <a:xfrm>
              <a:off x="3599440" y="2956543"/>
              <a:ext cx="204494" cy="204843"/>
            </a:xfrm>
            <a:custGeom>
              <a:rect b="b" l="l" r="r" t="t"/>
              <a:pathLst>
                <a:path extrusionOk="0" h="6466" w="645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30149dbd519_2_8"/>
            <p:cNvSpPr/>
            <p:nvPr/>
          </p:nvSpPr>
          <p:spPr>
            <a:xfrm>
              <a:off x="3661691" y="3018763"/>
              <a:ext cx="79992" cy="80372"/>
            </a:xfrm>
            <a:custGeom>
              <a:rect b="b" l="l" r="r" t="t"/>
              <a:pathLst>
                <a:path extrusionOk="0" h="2537" w="2525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30149dbd519_2_8"/>
            <p:cNvSpPr/>
            <p:nvPr/>
          </p:nvSpPr>
          <p:spPr>
            <a:xfrm>
              <a:off x="3625101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30149dbd519_2_8"/>
            <p:cNvSpPr/>
            <p:nvPr/>
          </p:nvSpPr>
          <p:spPr>
            <a:xfrm>
              <a:off x="3651522" y="2982552"/>
              <a:ext cx="18881" cy="18533"/>
            </a:xfrm>
            <a:custGeom>
              <a:rect b="b" l="l" r="r" t="t"/>
              <a:pathLst>
                <a:path extrusionOk="0" h="585" w="596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30149dbd519_2_8"/>
            <p:cNvSpPr/>
            <p:nvPr/>
          </p:nvSpPr>
          <p:spPr>
            <a:xfrm>
              <a:off x="367905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30149dbd519_2_8"/>
            <p:cNvSpPr/>
            <p:nvPr/>
          </p:nvSpPr>
          <p:spPr>
            <a:xfrm>
              <a:off x="370582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30149dbd519_2_8"/>
            <p:cNvSpPr/>
            <p:nvPr/>
          </p:nvSpPr>
          <p:spPr>
            <a:xfrm>
              <a:off x="3732591" y="2982552"/>
              <a:ext cx="18533" cy="18533"/>
            </a:xfrm>
            <a:custGeom>
              <a:rect b="b" l="l" r="r" t="t"/>
              <a:pathLst>
                <a:path extrusionOk="0" h="585" w="58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30149dbd519_2_8"/>
            <p:cNvSpPr/>
            <p:nvPr/>
          </p:nvSpPr>
          <p:spPr>
            <a:xfrm>
              <a:off x="3759773" y="2982552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30149dbd519_2_8"/>
            <p:cNvSpPr/>
            <p:nvPr/>
          </p:nvSpPr>
          <p:spPr>
            <a:xfrm>
              <a:off x="3625101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30149dbd519_2_8"/>
            <p:cNvSpPr/>
            <p:nvPr/>
          </p:nvSpPr>
          <p:spPr>
            <a:xfrm>
              <a:off x="3651522" y="3116844"/>
              <a:ext cx="18881" cy="18501"/>
            </a:xfrm>
            <a:custGeom>
              <a:rect b="b" l="l" r="r" t="t"/>
              <a:pathLst>
                <a:path extrusionOk="0" h="584" w="596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30149dbd519_2_8"/>
            <p:cNvSpPr/>
            <p:nvPr/>
          </p:nvSpPr>
          <p:spPr>
            <a:xfrm>
              <a:off x="367905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30149dbd519_2_8"/>
            <p:cNvSpPr/>
            <p:nvPr/>
          </p:nvSpPr>
          <p:spPr>
            <a:xfrm>
              <a:off x="370582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30149dbd519_2_8"/>
            <p:cNvSpPr/>
            <p:nvPr/>
          </p:nvSpPr>
          <p:spPr>
            <a:xfrm>
              <a:off x="3732591" y="3116844"/>
              <a:ext cx="18533" cy="18501"/>
            </a:xfrm>
            <a:custGeom>
              <a:rect b="b" l="l" r="r" t="t"/>
              <a:pathLst>
                <a:path extrusionOk="0" h="584" w="58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30149dbd519_2_8"/>
            <p:cNvSpPr/>
            <p:nvPr/>
          </p:nvSpPr>
          <p:spPr>
            <a:xfrm>
              <a:off x="3759773" y="311684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30149dbd519_2_8"/>
            <p:cNvSpPr/>
            <p:nvPr/>
          </p:nvSpPr>
          <p:spPr>
            <a:xfrm>
              <a:off x="3625101" y="300935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30149dbd519_2_8"/>
            <p:cNvSpPr/>
            <p:nvPr/>
          </p:nvSpPr>
          <p:spPr>
            <a:xfrm>
              <a:off x="3625101" y="3036503"/>
              <a:ext cx="18501" cy="18153"/>
            </a:xfrm>
            <a:custGeom>
              <a:rect b="b" l="l" r="r" t="t"/>
              <a:pathLst>
                <a:path extrusionOk="0" h="573" w="584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30149dbd519_2_8"/>
            <p:cNvSpPr/>
            <p:nvPr/>
          </p:nvSpPr>
          <p:spPr>
            <a:xfrm>
              <a:off x="3625101" y="3063273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30149dbd519_2_8"/>
            <p:cNvSpPr/>
            <p:nvPr/>
          </p:nvSpPr>
          <p:spPr>
            <a:xfrm>
              <a:off x="3625101" y="309007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30149dbd519_2_8"/>
            <p:cNvSpPr/>
            <p:nvPr/>
          </p:nvSpPr>
          <p:spPr>
            <a:xfrm>
              <a:off x="3759773" y="300935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30149dbd519_2_8"/>
            <p:cNvSpPr/>
            <p:nvPr/>
          </p:nvSpPr>
          <p:spPr>
            <a:xfrm>
              <a:off x="3759773" y="3036503"/>
              <a:ext cx="18121" cy="18153"/>
            </a:xfrm>
            <a:custGeom>
              <a:rect b="b" l="l" r="r" t="t"/>
              <a:pathLst>
                <a:path extrusionOk="0" h="573" w="57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30149dbd519_2_8"/>
            <p:cNvSpPr/>
            <p:nvPr/>
          </p:nvSpPr>
          <p:spPr>
            <a:xfrm>
              <a:off x="3759773" y="3063273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30149dbd519_2_8"/>
            <p:cNvSpPr/>
            <p:nvPr/>
          </p:nvSpPr>
          <p:spPr>
            <a:xfrm>
              <a:off x="3759773" y="309007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g30149dbd519_2_8"/>
          <p:cNvGrpSpPr/>
          <p:nvPr/>
        </p:nvGrpSpPr>
        <p:grpSpPr>
          <a:xfrm>
            <a:off x="4724373" y="1873224"/>
            <a:ext cx="251660" cy="350166"/>
            <a:chOff x="910723" y="1508212"/>
            <a:chExt cx="251660" cy="350166"/>
          </a:xfrm>
        </p:grpSpPr>
        <p:sp>
          <p:nvSpPr>
            <p:cNvPr id="738" name="Google Shape;738;g30149dbd519_2_8"/>
            <p:cNvSpPr/>
            <p:nvPr/>
          </p:nvSpPr>
          <p:spPr>
            <a:xfrm>
              <a:off x="910723" y="1508212"/>
              <a:ext cx="251660" cy="350166"/>
            </a:xfrm>
            <a:custGeom>
              <a:rect b="b" l="l" r="r" t="t"/>
              <a:pathLst>
                <a:path extrusionOk="0" h="11002" w="7907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30149dbd519_2_8"/>
            <p:cNvSpPr/>
            <p:nvPr/>
          </p:nvSpPr>
          <p:spPr>
            <a:xfrm>
              <a:off x="1031604" y="1530205"/>
              <a:ext cx="10280" cy="10248"/>
            </a:xfrm>
            <a:custGeom>
              <a:rect b="b" l="l" r="r" t="t"/>
              <a:pathLst>
                <a:path extrusionOk="0" h="322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30149dbd519_2_8"/>
            <p:cNvSpPr/>
            <p:nvPr/>
          </p:nvSpPr>
          <p:spPr>
            <a:xfrm>
              <a:off x="932334" y="1551784"/>
              <a:ext cx="208088" cy="273653"/>
            </a:xfrm>
            <a:custGeom>
              <a:rect b="b" l="l" r="r" t="t"/>
              <a:pathLst>
                <a:path extrusionOk="0" h="8598" w="653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30149dbd519_2_8"/>
            <p:cNvSpPr/>
            <p:nvPr/>
          </p:nvSpPr>
          <p:spPr>
            <a:xfrm>
              <a:off x="965689" y="1661302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30149dbd519_2_8"/>
            <p:cNvSpPr/>
            <p:nvPr/>
          </p:nvSpPr>
          <p:spPr>
            <a:xfrm>
              <a:off x="965689" y="1710571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30149dbd519_2_8"/>
            <p:cNvSpPr/>
            <p:nvPr/>
          </p:nvSpPr>
          <p:spPr>
            <a:xfrm>
              <a:off x="965689" y="1760604"/>
              <a:ext cx="32241" cy="31859"/>
            </a:xfrm>
            <a:custGeom>
              <a:rect b="b" l="l" r="r" t="t"/>
              <a:pathLst>
                <a:path extrusionOk="0" h="1001" w="1013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30149dbd519_2_8"/>
            <p:cNvSpPr/>
            <p:nvPr/>
          </p:nvSpPr>
          <p:spPr>
            <a:xfrm>
              <a:off x="1009643" y="1661302"/>
              <a:ext cx="59899" cy="10662"/>
            </a:xfrm>
            <a:custGeom>
              <a:rect b="b" l="l" r="r" t="t"/>
              <a:pathLst>
                <a:path extrusionOk="0" h="335" w="1882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30149dbd519_2_8"/>
            <p:cNvSpPr/>
            <p:nvPr/>
          </p:nvSpPr>
          <p:spPr>
            <a:xfrm>
              <a:off x="1009643" y="1683677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30149dbd519_2_8"/>
            <p:cNvSpPr/>
            <p:nvPr/>
          </p:nvSpPr>
          <p:spPr>
            <a:xfrm>
              <a:off x="1009643" y="1710571"/>
              <a:ext cx="59899" cy="10630"/>
            </a:xfrm>
            <a:custGeom>
              <a:rect b="b" l="l" r="r" t="t"/>
              <a:pathLst>
                <a:path extrusionOk="0" h="334" w="188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30149dbd519_2_8"/>
            <p:cNvSpPr/>
            <p:nvPr/>
          </p:nvSpPr>
          <p:spPr>
            <a:xfrm>
              <a:off x="1009643" y="1732946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30149dbd519_2_8"/>
            <p:cNvSpPr/>
            <p:nvPr/>
          </p:nvSpPr>
          <p:spPr>
            <a:xfrm>
              <a:off x="1009643" y="1760604"/>
              <a:ext cx="59899" cy="10248"/>
            </a:xfrm>
            <a:custGeom>
              <a:rect b="b" l="l" r="r" t="t"/>
              <a:pathLst>
                <a:path extrusionOk="0" h="322" w="1882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30149dbd519_2_8"/>
            <p:cNvSpPr/>
            <p:nvPr/>
          </p:nvSpPr>
          <p:spPr>
            <a:xfrm>
              <a:off x="1009643" y="1782183"/>
              <a:ext cx="98188" cy="10662"/>
            </a:xfrm>
            <a:custGeom>
              <a:rect b="b" l="l" r="r" t="t"/>
              <a:pathLst>
                <a:path extrusionOk="0" h="335" w="30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30149dbd519_2_8"/>
            <p:cNvSpPr/>
            <p:nvPr/>
          </p:nvSpPr>
          <p:spPr>
            <a:xfrm>
              <a:off x="1009643" y="1579473"/>
              <a:ext cx="98188" cy="10630"/>
            </a:xfrm>
            <a:custGeom>
              <a:rect b="b" l="l" r="r" t="t"/>
              <a:pathLst>
                <a:path extrusionOk="0" h="334" w="3085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30149dbd519_2_8"/>
            <p:cNvSpPr/>
            <p:nvPr/>
          </p:nvSpPr>
          <p:spPr>
            <a:xfrm>
              <a:off x="965689" y="1628711"/>
              <a:ext cx="142142" cy="10662"/>
            </a:xfrm>
            <a:custGeom>
              <a:rect b="b" l="l" r="r" t="t"/>
              <a:pathLst>
                <a:path extrusionOk="0" h="335" w="4466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30149dbd519_2_8"/>
            <p:cNvSpPr/>
            <p:nvPr/>
          </p:nvSpPr>
          <p:spPr>
            <a:xfrm>
              <a:off x="1009643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30149dbd519_2_8"/>
            <p:cNvSpPr/>
            <p:nvPr/>
          </p:nvSpPr>
          <p:spPr>
            <a:xfrm>
              <a:off x="1047550" y="1601434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30149dbd519_2_8"/>
            <p:cNvSpPr/>
            <p:nvPr/>
          </p:nvSpPr>
          <p:spPr>
            <a:xfrm>
              <a:off x="966071" y="1579473"/>
              <a:ext cx="32241" cy="32241"/>
            </a:xfrm>
            <a:custGeom>
              <a:rect b="b" l="l" r="r" t="t"/>
              <a:pathLst>
                <a:path extrusionOk="0" h="1013" w="1013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5" name="Google Shape;755;g30149dbd519_2_8"/>
          <p:cNvGrpSpPr/>
          <p:nvPr/>
        </p:nvGrpSpPr>
        <p:grpSpPr>
          <a:xfrm>
            <a:off x="5410880" y="3264553"/>
            <a:ext cx="358069" cy="317995"/>
            <a:chOff x="3584280" y="3699191"/>
            <a:chExt cx="358069" cy="317995"/>
          </a:xfrm>
        </p:grpSpPr>
        <p:sp>
          <p:nvSpPr>
            <p:cNvPr id="756" name="Google Shape;756;g30149dbd519_2_8"/>
            <p:cNvSpPr/>
            <p:nvPr/>
          </p:nvSpPr>
          <p:spPr>
            <a:xfrm>
              <a:off x="3584280" y="3699191"/>
              <a:ext cx="358069" cy="317995"/>
            </a:xfrm>
            <a:custGeom>
              <a:rect b="b" l="l" r="r" t="t"/>
              <a:pathLst>
                <a:path extrusionOk="0" h="10014" w="11276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30149dbd519_2_8"/>
            <p:cNvSpPr/>
            <p:nvPr/>
          </p:nvSpPr>
          <p:spPr>
            <a:xfrm>
              <a:off x="3613400" y="3727167"/>
              <a:ext cx="299831" cy="261661"/>
            </a:xfrm>
            <a:custGeom>
              <a:rect b="b" l="l" r="r" t="t"/>
              <a:pathLst>
                <a:path extrusionOk="0" h="8240" w="9442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30149dbd519_2_8"/>
            <p:cNvSpPr/>
            <p:nvPr/>
          </p:nvSpPr>
          <p:spPr>
            <a:xfrm>
              <a:off x="3735879" y="3910171"/>
              <a:ext cx="54873" cy="54841"/>
            </a:xfrm>
            <a:custGeom>
              <a:rect b="b" l="l" r="r" t="t"/>
              <a:pathLst>
                <a:path extrusionOk="0" h="1727" w="1728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30149dbd519_2_8"/>
            <p:cNvSpPr/>
            <p:nvPr/>
          </p:nvSpPr>
          <p:spPr>
            <a:xfrm>
              <a:off x="3738896" y="3788422"/>
              <a:ext cx="49188" cy="114604"/>
            </a:xfrm>
            <a:custGeom>
              <a:rect b="b" l="l" r="r" t="t"/>
              <a:pathLst>
                <a:path extrusionOk="0" h="3609" w="1549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g30149dbd519_2_8"/>
          <p:cNvGrpSpPr/>
          <p:nvPr/>
        </p:nvGrpSpPr>
        <p:grpSpPr>
          <a:xfrm>
            <a:off x="7921041" y="1894987"/>
            <a:ext cx="399812" cy="306477"/>
            <a:chOff x="2567841" y="1994124"/>
            <a:chExt cx="399812" cy="306477"/>
          </a:xfrm>
        </p:grpSpPr>
        <p:sp>
          <p:nvSpPr>
            <p:cNvPr id="761" name="Google Shape;761;g30149dbd519_2_8"/>
            <p:cNvSpPr/>
            <p:nvPr/>
          </p:nvSpPr>
          <p:spPr>
            <a:xfrm>
              <a:off x="2567841" y="1994124"/>
              <a:ext cx="399812" cy="306477"/>
            </a:xfrm>
            <a:custGeom>
              <a:rect b="b" l="l" r="r" t="t"/>
              <a:pathLst>
                <a:path extrusionOk="0" h="9621" w="1255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30149dbd519_2_8"/>
            <p:cNvSpPr/>
            <p:nvPr/>
          </p:nvSpPr>
          <p:spPr>
            <a:xfrm>
              <a:off x="2623237" y="2113963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30149dbd519_2_8"/>
            <p:cNvSpPr/>
            <p:nvPr/>
          </p:nvSpPr>
          <p:spPr>
            <a:xfrm>
              <a:off x="2623237" y="2017251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0149dbd519_4_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BILL OF MATERIALS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769" name="Google Shape;769;g30149dbd519_4_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490"/>
              </a:srgbClr>
            </a:outerShdw>
          </a:effectLst>
        </p:spPr>
      </p:cxnSp>
      <p:pic>
        <p:nvPicPr>
          <p:cNvPr id="770" name="Google Shape;770;g30149dbd519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75" y="296588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30149dbd519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7013" y="749825"/>
            <a:ext cx="3725874" cy="39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30149dbd519_4_0"/>
          <p:cNvSpPr txBox="1"/>
          <p:nvPr/>
        </p:nvSpPr>
        <p:spPr>
          <a:xfrm>
            <a:off x="828050" y="20610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$835.50</a:t>
            </a:r>
            <a:endParaRPr b="0" i="0" sz="4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3" name="Google Shape;773;g30149dbd519_4_0"/>
          <p:cNvSpPr txBox="1"/>
          <p:nvPr/>
        </p:nvSpPr>
        <p:spPr>
          <a:xfrm>
            <a:off x="742250" y="26651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Total Material Cost</a:t>
            </a:r>
            <a:endParaRPr b="0" i="0" sz="1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013d33872a_15_18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BUDGET OVERVIEW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779" name="Google Shape;779;g3013d33872a_15_18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490"/>
              </a:srgbClr>
            </a:outerShdw>
          </a:effectLst>
        </p:spPr>
      </p:cxnSp>
      <p:pic>
        <p:nvPicPr>
          <p:cNvPr id="780" name="Google Shape;780;g3013d33872a_15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75" y="296588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3013d33872a_15_189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0027" y="1112013"/>
            <a:ext cx="4717576" cy="29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3013d33872a_15_189"/>
          <p:cNvSpPr txBox="1"/>
          <p:nvPr/>
        </p:nvSpPr>
        <p:spPr>
          <a:xfrm>
            <a:off x="828050" y="1051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$10,480</a:t>
            </a:r>
            <a:endParaRPr b="0" i="0" sz="4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3" name="Google Shape;783;g3013d33872a_15_189"/>
          <p:cNvSpPr txBox="1"/>
          <p:nvPr/>
        </p:nvSpPr>
        <p:spPr>
          <a:xfrm>
            <a:off x="742250" y="1655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Total Project Spending</a:t>
            </a:r>
            <a:endParaRPr b="0" i="0" sz="1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g3013d33872a_15_189"/>
          <p:cNvSpPr txBox="1"/>
          <p:nvPr/>
        </p:nvSpPr>
        <p:spPr>
          <a:xfrm>
            <a:off x="828050" y="2488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$1,085</a:t>
            </a:r>
            <a:endParaRPr b="0" i="0" sz="4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5" name="Google Shape;785;g3013d33872a_15_189"/>
          <p:cNvSpPr txBox="1"/>
          <p:nvPr/>
        </p:nvSpPr>
        <p:spPr>
          <a:xfrm>
            <a:off x="742250" y="3092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Total Material Cost</a:t>
            </a:r>
            <a:endParaRPr b="0" i="0" sz="1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g3013d33872a_15_189"/>
          <p:cNvSpPr txBox="1"/>
          <p:nvPr/>
        </p:nvSpPr>
        <p:spPr>
          <a:xfrm>
            <a:off x="828050" y="39258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$839.50</a:t>
            </a:r>
            <a:endParaRPr b="0" i="0" sz="4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7" name="Google Shape;787;g3013d33872a_15_189"/>
          <p:cNvSpPr txBox="1"/>
          <p:nvPr/>
        </p:nvSpPr>
        <p:spPr>
          <a:xfrm>
            <a:off x="742250" y="45299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Reserve Funds</a:t>
            </a:r>
            <a:endParaRPr b="0" i="0" sz="1400" u="none" cap="none" strike="noStrik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13d33872a_15_2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MOVING FORWARD…</a:t>
            </a:r>
            <a:endParaRPr/>
          </a:p>
        </p:txBody>
      </p:sp>
      <p:cxnSp>
        <p:nvCxnSpPr>
          <p:cNvPr id="793" name="Google Shape;793;g3013d33872a_15_2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490"/>
              </a:srgbClr>
            </a:outerShdw>
          </a:effectLst>
        </p:spPr>
      </p:cxnSp>
      <p:pic>
        <p:nvPicPr>
          <p:cNvPr id="794" name="Google Shape;794;g3013d33872a_15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75" y="296588"/>
            <a:ext cx="782400" cy="7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3013d33872a_15_252"/>
          <p:cNvSpPr txBox="1"/>
          <p:nvPr/>
        </p:nvSpPr>
        <p:spPr>
          <a:xfrm>
            <a:off x="3538497" y="184633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Order Materials</a:t>
            </a:r>
            <a:endParaRPr b="0" i="0" sz="16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6" name="Google Shape;796;g3013d33872a_15_252"/>
          <p:cNvSpPr txBox="1"/>
          <p:nvPr/>
        </p:nvSpPr>
        <p:spPr>
          <a:xfrm>
            <a:off x="6028553" y="18527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Prototyping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7" name="Google Shape;797;g3013d33872a_15_252"/>
          <p:cNvSpPr txBox="1"/>
          <p:nvPr/>
        </p:nvSpPr>
        <p:spPr>
          <a:xfrm>
            <a:off x="1141622" y="184633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Finish Design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798" name="Google Shape;798;g3013d33872a_15_252"/>
          <p:cNvCxnSpPr/>
          <p:nvPr/>
        </p:nvCxnSpPr>
        <p:spPr>
          <a:xfrm>
            <a:off x="1883350" y="1987085"/>
            <a:ext cx="3972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cxnSp>
        <p:nvCxnSpPr>
          <p:cNvPr id="799" name="Google Shape;799;g3013d33872a_15_252"/>
          <p:cNvCxnSpPr/>
          <p:nvPr/>
        </p:nvCxnSpPr>
        <p:spPr>
          <a:xfrm>
            <a:off x="4373400" y="1987085"/>
            <a:ext cx="3972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cxnSp>
        <p:nvCxnSpPr>
          <p:cNvPr id="800" name="Google Shape;800;g3013d33872a_15_252"/>
          <p:cNvCxnSpPr/>
          <p:nvPr/>
        </p:nvCxnSpPr>
        <p:spPr>
          <a:xfrm>
            <a:off x="6863450" y="1987085"/>
            <a:ext cx="3972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801" name="Google Shape;801;g3013d33872a_15_252"/>
          <p:cNvSpPr txBox="1"/>
          <p:nvPr/>
        </p:nvSpPr>
        <p:spPr>
          <a:xfrm>
            <a:off x="2280547" y="377550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Construction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02" name="Google Shape;802;g3013d33872a_15_252"/>
          <p:cNvCxnSpPr/>
          <p:nvPr/>
        </p:nvCxnSpPr>
        <p:spPr>
          <a:xfrm>
            <a:off x="3054550" y="3874685"/>
            <a:ext cx="3972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803" name="Google Shape;803;g3013d33872a_15_252"/>
          <p:cNvSpPr txBox="1"/>
          <p:nvPr/>
        </p:nvSpPr>
        <p:spPr>
          <a:xfrm>
            <a:off x="4904422" y="382703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</a:t>
            </a:r>
            <a:endParaRPr b="0" i="0" sz="1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04" name="Google Shape;804;g3013d33872a_15_252"/>
          <p:cNvCxnSpPr/>
          <p:nvPr/>
        </p:nvCxnSpPr>
        <p:spPr>
          <a:xfrm>
            <a:off x="5739325" y="3874673"/>
            <a:ext cx="397200" cy="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805" name="Google Shape;805;g3013d33872a_15_252"/>
          <p:cNvSpPr/>
          <p:nvPr/>
        </p:nvSpPr>
        <p:spPr>
          <a:xfrm>
            <a:off x="1690375" y="1145325"/>
            <a:ext cx="695050" cy="672266"/>
          </a:xfrm>
          <a:custGeom>
            <a:rect b="b" l="l" r="r" t="t"/>
            <a:pathLst>
              <a:path extrusionOk="0" h="22956" w="22956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3013d33872a_15_252"/>
          <p:cNvSpPr/>
          <p:nvPr/>
        </p:nvSpPr>
        <p:spPr>
          <a:xfrm>
            <a:off x="1778475" y="1207248"/>
            <a:ext cx="606957" cy="548419"/>
          </a:xfrm>
          <a:custGeom>
            <a:rect b="b" l="l" r="r" t="t"/>
            <a:pathLst>
              <a:path extrusionOk="0" fill="none" h="22956" w="22956">
                <a:moveTo>
                  <a:pt x="1" y="0"/>
                </a:moveTo>
                <a:lnTo>
                  <a:pt x="22956" y="0"/>
                </a:lnTo>
                <a:lnTo>
                  <a:pt x="22956" y="22956"/>
                </a:lnTo>
                <a:lnTo>
                  <a:pt x="1" y="2295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3013d33872a_15_252"/>
          <p:cNvSpPr/>
          <p:nvPr/>
        </p:nvSpPr>
        <p:spPr>
          <a:xfrm>
            <a:off x="4161900" y="1145325"/>
            <a:ext cx="695050" cy="672266"/>
          </a:xfrm>
          <a:custGeom>
            <a:rect b="b" l="l" r="r" t="t"/>
            <a:pathLst>
              <a:path extrusionOk="0" h="22956" w="22956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3013d33872a_15_252"/>
          <p:cNvSpPr/>
          <p:nvPr/>
        </p:nvSpPr>
        <p:spPr>
          <a:xfrm>
            <a:off x="4250000" y="1207248"/>
            <a:ext cx="606957" cy="548419"/>
          </a:xfrm>
          <a:custGeom>
            <a:rect b="b" l="l" r="r" t="t"/>
            <a:pathLst>
              <a:path extrusionOk="0" fill="none" h="22956" w="22956">
                <a:moveTo>
                  <a:pt x="1" y="0"/>
                </a:moveTo>
                <a:lnTo>
                  <a:pt x="22956" y="0"/>
                </a:lnTo>
                <a:lnTo>
                  <a:pt x="22956" y="22956"/>
                </a:lnTo>
                <a:lnTo>
                  <a:pt x="1" y="2295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3013d33872a_15_252"/>
          <p:cNvSpPr/>
          <p:nvPr/>
        </p:nvSpPr>
        <p:spPr>
          <a:xfrm>
            <a:off x="6714525" y="1145325"/>
            <a:ext cx="695050" cy="672266"/>
          </a:xfrm>
          <a:custGeom>
            <a:rect b="b" l="l" r="r" t="t"/>
            <a:pathLst>
              <a:path extrusionOk="0" h="22956" w="22956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3013d33872a_15_252"/>
          <p:cNvSpPr/>
          <p:nvPr/>
        </p:nvSpPr>
        <p:spPr>
          <a:xfrm>
            <a:off x="6802625" y="1207248"/>
            <a:ext cx="606957" cy="548419"/>
          </a:xfrm>
          <a:custGeom>
            <a:rect b="b" l="l" r="r" t="t"/>
            <a:pathLst>
              <a:path extrusionOk="0" fill="none" h="22956" w="22956">
                <a:moveTo>
                  <a:pt x="1" y="0"/>
                </a:moveTo>
                <a:lnTo>
                  <a:pt x="22956" y="0"/>
                </a:lnTo>
                <a:lnTo>
                  <a:pt x="22956" y="22956"/>
                </a:lnTo>
                <a:lnTo>
                  <a:pt x="1" y="2295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g3013d33872a_15_252"/>
          <p:cNvSpPr/>
          <p:nvPr/>
        </p:nvSpPr>
        <p:spPr>
          <a:xfrm>
            <a:off x="5590400" y="3054875"/>
            <a:ext cx="695050" cy="672266"/>
          </a:xfrm>
          <a:custGeom>
            <a:rect b="b" l="l" r="r" t="t"/>
            <a:pathLst>
              <a:path extrusionOk="0" h="22956" w="22956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3013d33872a_15_252"/>
          <p:cNvSpPr/>
          <p:nvPr/>
        </p:nvSpPr>
        <p:spPr>
          <a:xfrm>
            <a:off x="5678500" y="3116798"/>
            <a:ext cx="606957" cy="548419"/>
          </a:xfrm>
          <a:custGeom>
            <a:rect b="b" l="l" r="r" t="t"/>
            <a:pathLst>
              <a:path extrusionOk="0" fill="none" h="22956" w="22956">
                <a:moveTo>
                  <a:pt x="1" y="0"/>
                </a:moveTo>
                <a:lnTo>
                  <a:pt x="22956" y="0"/>
                </a:lnTo>
                <a:lnTo>
                  <a:pt x="22956" y="22956"/>
                </a:lnTo>
                <a:lnTo>
                  <a:pt x="1" y="2295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3013d33872a_15_252"/>
          <p:cNvSpPr/>
          <p:nvPr/>
        </p:nvSpPr>
        <p:spPr>
          <a:xfrm>
            <a:off x="2905625" y="3054875"/>
            <a:ext cx="695050" cy="672266"/>
          </a:xfrm>
          <a:custGeom>
            <a:rect b="b" l="l" r="r" t="t"/>
            <a:pathLst>
              <a:path extrusionOk="0" h="22956" w="22956">
                <a:moveTo>
                  <a:pt x="0" y="1"/>
                </a:moveTo>
                <a:lnTo>
                  <a:pt x="0" y="22956"/>
                </a:lnTo>
                <a:lnTo>
                  <a:pt x="22956" y="2295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3013d33872a_15_252"/>
          <p:cNvSpPr/>
          <p:nvPr/>
        </p:nvSpPr>
        <p:spPr>
          <a:xfrm>
            <a:off x="3054625" y="3116798"/>
            <a:ext cx="606957" cy="548419"/>
          </a:xfrm>
          <a:custGeom>
            <a:rect b="b" l="l" r="r" t="t"/>
            <a:pathLst>
              <a:path extrusionOk="0" fill="none" h="22956" w="22956">
                <a:moveTo>
                  <a:pt x="1" y="0"/>
                </a:moveTo>
                <a:lnTo>
                  <a:pt x="22956" y="0"/>
                </a:lnTo>
                <a:lnTo>
                  <a:pt x="22956" y="22956"/>
                </a:lnTo>
                <a:lnTo>
                  <a:pt x="1" y="2295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5" name="Google Shape;815;g3013d33872a_15_252"/>
          <p:cNvGrpSpPr/>
          <p:nvPr/>
        </p:nvGrpSpPr>
        <p:grpSpPr>
          <a:xfrm>
            <a:off x="5801793" y="3219282"/>
            <a:ext cx="360356" cy="343462"/>
            <a:chOff x="6870193" y="2295620"/>
            <a:chExt cx="360356" cy="343462"/>
          </a:xfrm>
        </p:grpSpPr>
        <p:sp>
          <p:nvSpPr>
            <p:cNvPr id="816" name="Google Shape;816;g3013d33872a_15_252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3013d33872a_15_252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g3013d33872a_15_252"/>
          <p:cNvSpPr/>
          <p:nvPr/>
        </p:nvSpPr>
        <p:spPr>
          <a:xfrm rot="-8100000">
            <a:off x="1996274" y="1291687"/>
            <a:ext cx="83233" cy="379550"/>
          </a:xfrm>
          <a:custGeom>
            <a:rect b="b" l="l" r="r" t="t"/>
            <a:pathLst>
              <a:path extrusionOk="0" h="11952" w="2621">
                <a:moveTo>
                  <a:pt x="1310" y="572"/>
                </a:moveTo>
                <a:cubicBezTo>
                  <a:pt x="1537" y="976"/>
                  <a:pt x="1560" y="1060"/>
                  <a:pt x="1560" y="1060"/>
                </a:cubicBezTo>
                <a:lnTo>
                  <a:pt x="1560" y="1072"/>
                </a:lnTo>
                <a:cubicBezTo>
                  <a:pt x="1489" y="1119"/>
                  <a:pt x="1382" y="1131"/>
                  <a:pt x="1298" y="1131"/>
                </a:cubicBezTo>
                <a:cubicBezTo>
                  <a:pt x="1203" y="1131"/>
                  <a:pt x="1120" y="1095"/>
                  <a:pt x="1025" y="1072"/>
                </a:cubicBezTo>
                <a:lnTo>
                  <a:pt x="1310" y="572"/>
                </a:lnTo>
                <a:close/>
                <a:moveTo>
                  <a:pt x="1739" y="1369"/>
                </a:moveTo>
                <a:lnTo>
                  <a:pt x="2156" y="2155"/>
                </a:lnTo>
                <a:lnTo>
                  <a:pt x="465" y="2155"/>
                </a:lnTo>
                <a:lnTo>
                  <a:pt x="882" y="1369"/>
                </a:lnTo>
                <a:cubicBezTo>
                  <a:pt x="1013" y="1441"/>
                  <a:pt x="1156" y="1476"/>
                  <a:pt x="1310" y="1476"/>
                </a:cubicBezTo>
                <a:cubicBezTo>
                  <a:pt x="1453" y="1476"/>
                  <a:pt x="1608" y="1441"/>
                  <a:pt x="1739" y="1369"/>
                </a:cubicBezTo>
                <a:close/>
                <a:moveTo>
                  <a:pt x="2263" y="9763"/>
                </a:moveTo>
                <a:lnTo>
                  <a:pt x="2263" y="10454"/>
                </a:lnTo>
                <a:lnTo>
                  <a:pt x="358" y="10454"/>
                </a:lnTo>
                <a:lnTo>
                  <a:pt x="358" y="9763"/>
                </a:lnTo>
                <a:close/>
                <a:moveTo>
                  <a:pt x="1310" y="0"/>
                </a:moveTo>
                <a:cubicBezTo>
                  <a:pt x="1251" y="0"/>
                  <a:pt x="1191" y="36"/>
                  <a:pt x="1144" y="95"/>
                </a:cubicBezTo>
                <a:lnTo>
                  <a:pt x="656" y="1024"/>
                </a:lnTo>
                <a:lnTo>
                  <a:pt x="132" y="2012"/>
                </a:lnTo>
                <a:cubicBezTo>
                  <a:pt x="48" y="2179"/>
                  <a:pt x="1" y="2357"/>
                  <a:pt x="1" y="2548"/>
                </a:cubicBezTo>
                <a:lnTo>
                  <a:pt x="1" y="5727"/>
                </a:lnTo>
                <a:cubicBezTo>
                  <a:pt x="1" y="5834"/>
                  <a:pt x="72" y="5906"/>
                  <a:pt x="179" y="5906"/>
                </a:cubicBezTo>
                <a:cubicBezTo>
                  <a:pt x="286" y="5906"/>
                  <a:pt x="358" y="5834"/>
                  <a:pt x="358" y="5727"/>
                </a:cubicBezTo>
                <a:lnTo>
                  <a:pt x="358" y="2512"/>
                </a:lnTo>
                <a:lnTo>
                  <a:pt x="1132" y="2512"/>
                </a:lnTo>
                <a:lnTo>
                  <a:pt x="1132" y="9406"/>
                </a:lnTo>
                <a:lnTo>
                  <a:pt x="1132" y="9418"/>
                </a:lnTo>
                <a:lnTo>
                  <a:pt x="358" y="9418"/>
                </a:lnTo>
                <a:lnTo>
                  <a:pt x="358" y="6465"/>
                </a:lnTo>
                <a:cubicBezTo>
                  <a:pt x="358" y="6358"/>
                  <a:pt x="286" y="6287"/>
                  <a:pt x="179" y="6287"/>
                </a:cubicBezTo>
                <a:cubicBezTo>
                  <a:pt x="72" y="6287"/>
                  <a:pt x="1" y="6358"/>
                  <a:pt x="1" y="6465"/>
                </a:cubicBezTo>
                <a:lnTo>
                  <a:pt x="1" y="10644"/>
                </a:lnTo>
                <a:cubicBezTo>
                  <a:pt x="1" y="10882"/>
                  <a:pt x="60" y="11120"/>
                  <a:pt x="191" y="11311"/>
                </a:cubicBezTo>
                <a:cubicBezTo>
                  <a:pt x="227" y="11370"/>
                  <a:pt x="286" y="11406"/>
                  <a:pt x="346" y="11406"/>
                </a:cubicBezTo>
                <a:cubicBezTo>
                  <a:pt x="477" y="11406"/>
                  <a:pt x="560" y="11251"/>
                  <a:pt x="489" y="11132"/>
                </a:cubicBezTo>
                <a:cubicBezTo>
                  <a:pt x="429" y="11025"/>
                  <a:pt x="382" y="10930"/>
                  <a:pt x="370" y="10823"/>
                </a:cubicBezTo>
                <a:lnTo>
                  <a:pt x="2227" y="10823"/>
                </a:lnTo>
                <a:cubicBezTo>
                  <a:pt x="2144" y="11251"/>
                  <a:pt x="1775" y="11597"/>
                  <a:pt x="1310" y="11597"/>
                </a:cubicBezTo>
                <a:cubicBezTo>
                  <a:pt x="1179" y="11597"/>
                  <a:pt x="1037" y="11561"/>
                  <a:pt x="917" y="11525"/>
                </a:cubicBezTo>
                <a:cubicBezTo>
                  <a:pt x="895" y="11512"/>
                  <a:pt x="870" y="11506"/>
                  <a:pt x="845" y="11506"/>
                </a:cubicBezTo>
                <a:cubicBezTo>
                  <a:pt x="780" y="11506"/>
                  <a:pt x="714" y="11548"/>
                  <a:pt x="679" y="11609"/>
                </a:cubicBezTo>
                <a:cubicBezTo>
                  <a:pt x="644" y="11704"/>
                  <a:pt x="679" y="11799"/>
                  <a:pt x="775" y="11847"/>
                </a:cubicBezTo>
                <a:cubicBezTo>
                  <a:pt x="941" y="11918"/>
                  <a:pt x="1111" y="11951"/>
                  <a:pt x="1277" y="11951"/>
                </a:cubicBezTo>
                <a:cubicBezTo>
                  <a:pt x="1966" y="11951"/>
                  <a:pt x="2584" y="11383"/>
                  <a:pt x="2584" y="10644"/>
                </a:cubicBezTo>
                <a:cubicBezTo>
                  <a:pt x="2620" y="10608"/>
                  <a:pt x="2620" y="9596"/>
                  <a:pt x="2620" y="9585"/>
                </a:cubicBezTo>
                <a:lnTo>
                  <a:pt x="2620" y="8049"/>
                </a:lnTo>
                <a:cubicBezTo>
                  <a:pt x="2620" y="7953"/>
                  <a:pt x="2549" y="7870"/>
                  <a:pt x="2441" y="7870"/>
                </a:cubicBezTo>
                <a:cubicBezTo>
                  <a:pt x="2334" y="7870"/>
                  <a:pt x="2263" y="7953"/>
                  <a:pt x="2263" y="8049"/>
                </a:cubicBezTo>
                <a:lnTo>
                  <a:pt x="2263" y="9406"/>
                </a:lnTo>
                <a:lnTo>
                  <a:pt x="1489" y="9406"/>
                </a:lnTo>
                <a:lnTo>
                  <a:pt x="1489" y="9394"/>
                </a:lnTo>
                <a:lnTo>
                  <a:pt x="1489" y="2500"/>
                </a:lnTo>
                <a:lnTo>
                  <a:pt x="2263" y="2500"/>
                </a:lnTo>
                <a:lnTo>
                  <a:pt x="2263" y="2548"/>
                </a:lnTo>
                <a:lnTo>
                  <a:pt x="2263" y="7334"/>
                </a:lnTo>
                <a:cubicBezTo>
                  <a:pt x="2263" y="7441"/>
                  <a:pt x="2334" y="7513"/>
                  <a:pt x="2441" y="7513"/>
                </a:cubicBezTo>
                <a:cubicBezTo>
                  <a:pt x="2549" y="7513"/>
                  <a:pt x="2620" y="7441"/>
                  <a:pt x="2620" y="7334"/>
                </a:cubicBezTo>
                <a:lnTo>
                  <a:pt x="2620" y="2548"/>
                </a:lnTo>
                <a:cubicBezTo>
                  <a:pt x="2620" y="2369"/>
                  <a:pt x="2572" y="2191"/>
                  <a:pt x="2489" y="2012"/>
                </a:cubicBezTo>
                <a:lnTo>
                  <a:pt x="1477" y="95"/>
                </a:lnTo>
                <a:cubicBezTo>
                  <a:pt x="1441" y="36"/>
                  <a:pt x="1382" y="0"/>
                  <a:pt x="13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9" name="Google Shape;819;g3013d33872a_15_252"/>
          <p:cNvGrpSpPr/>
          <p:nvPr/>
        </p:nvGrpSpPr>
        <p:grpSpPr>
          <a:xfrm>
            <a:off x="4370181" y="1304501"/>
            <a:ext cx="359594" cy="353909"/>
            <a:chOff x="4687894" y="2289713"/>
            <a:chExt cx="359594" cy="353909"/>
          </a:xfrm>
        </p:grpSpPr>
        <p:sp>
          <p:nvSpPr>
            <p:cNvPr id="820" name="Google Shape;820;g3013d33872a_15_252"/>
            <p:cNvSpPr/>
            <p:nvPr/>
          </p:nvSpPr>
          <p:spPr>
            <a:xfrm>
              <a:off x="4955207" y="2477227"/>
              <a:ext cx="34041" cy="22356"/>
            </a:xfrm>
            <a:custGeom>
              <a:rect b="b" l="l" r="r" t="t"/>
              <a:pathLst>
                <a:path extrusionOk="0" h="704" w="107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3013d33872a_15_252"/>
            <p:cNvSpPr/>
            <p:nvPr/>
          </p:nvSpPr>
          <p:spPr>
            <a:xfrm>
              <a:off x="4687894" y="2289713"/>
              <a:ext cx="359594" cy="353909"/>
            </a:xfrm>
            <a:custGeom>
              <a:rect b="b" l="l" r="r" t="t"/>
              <a:pathLst>
                <a:path extrusionOk="0" h="11145" w="11324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3013d33872a_15_252"/>
            <p:cNvSpPr/>
            <p:nvPr/>
          </p:nvSpPr>
          <p:spPr>
            <a:xfrm>
              <a:off x="4829299" y="2324485"/>
              <a:ext cx="42393" cy="75291"/>
            </a:xfrm>
            <a:custGeom>
              <a:rect b="b" l="l" r="r" t="t"/>
              <a:pathLst>
                <a:path extrusionOk="0" h="2371" w="1335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g3013d33872a_15_252"/>
          <p:cNvGrpSpPr/>
          <p:nvPr/>
        </p:nvGrpSpPr>
        <p:grpSpPr>
          <a:xfrm>
            <a:off x="6965203" y="1306621"/>
            <a:ext cx="281794" cy="349685"/>
            <a:chOff x="2665165" y="3360146"/>
            <a:chExt cx="281794" cy="349685"/>
          </a:xfrm>
        </p:grpSpPr>
        <p:sp>
          <p:nvSpPr>
            <p:cNvPr id="824" name="Google Shape;824;g3013d33872a_15_252"/>
            <p:cNvSpPr/>
            <p:nvPr/>
          </p:nvSpPr>
          <p:spPr>
            <a:xfrm>
              <a:off x="2665165" y="3495547"/>
              <a:ext cx="136572" cy="214284"/>
            </a:xfrm>
            <a:custGeom>
              <a:rect b="b" l="l" r="r" t="t"/>
              <a:pathLst>
                <a:path extrusionOk="0" h="6764" w="4311">
                  <a:moveTo>
                    <a:pt x="3977" y="4453"/>
                  </a:moveTo>
                  <a:lnTo>
                    <a:pt x="3977" y="5049"/>
                  </a:lnTo>
                  <a:lnTo>
                    <a:pt x="2441" y="5049"/>
                  </a:lnTo>
                  <a:lnTo>
                    <a:pt x="2441" y="4453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727"/>
                  </a:lnTo>
                  <a:cubicBezTo>
                    <a:pt x="0" y="1858"/>
                    <a:pt x="84" y="2001"/>
                    <a:pt x="179" y="2072"/>
                  </a:cubicBezTo>
                  <a:lnTo>
                    <a:pt x="1167" y="2751"/>
                  </a:lnTo>
                  <a:cubicBezTo>
                    <a:pt x="1196" y="2770"/>
                    <a:pt x="1230" y="2779"/>
                    <a:pt x="1264" y="2779"/>
                  </a:cubicBezTo>
                  <a:cubicBezTo>
                    <a:pt x="1315" y="2779"/>
                    <a:pt x="1365" y="2758"/>
                    <a:pt x="1393" y="2715"/>
                  </a:cubicBezTo>
                  <a:cubicBezTo>
                    <a:pt x="1429" y="2632"/>
                    <a:pt x="1417" y="2536"/>
                    <a:pt x="1346" y="2489"/>
                  </a:cubicBezTo>
                  <a:lnTo>
                    <a:pt x="357" y="1798"/>
                  </a:lnTo>
                  <a:cubicBezTo>
                    <a:pt x="334" y="1786"/>
                    <a:pt x="322" y="1763"/>
                    <a:pt x="322" y="1727"/>
                  </a:cubicBezTo>
                  <a:lnTo>
                    <a:pt x="322" y="334"/>
                  </a:lnTo>
                  <a:lnTo>
                    <a:pt x="655" y="334"/>
                  </a:lnTo>
                  <a:cubicBezTo>
                    <a:pt x="679" y="334"/>
                    <a:pt x="679" y="346"/>
                    <a:pt x="679" y="346"/>
                  </a:cubicBezTo>
                  <a:lnTo>
                    <a:pt x="679" y="1251"/>
                  </a:lnTo>
                  <a:cubicBezTo>
                    <a:pt x="679" y="1382"/>
                    <a:pt x="750" y="1524"/>
                    <a:pt x="857" y="1596"/>
                  </a:cubicBezTo>
                  <a:lnTo>
                    <a:pt x="2286" y="2560"/>
                  </a:lnTo>
                  <a:cubicBezTo>
                    <a:pt x="2405" y="2656"/>
                    <a:pt x="2548" y="2691"/>
                    <a:pt x="2703" y="2691"/>
                  </a:cubicBezTo>
                  <a:lnTo>
                    <a:pt x="2822" y="2691"/>
                  </a:lnTo>
                  <a:cubicBezTo>
                    <a:pt x="2941" y="2691"/>
                    <a:pt x="3060" y="2656"/>
                    <a:pt x="3143" y="2560"/>
                  </a:cubicBezTo>
                  <a:lnTo>
                    <a:pt x="3191" y="2513"/>
                  </a:lnTo>
                  <a:cubicBezTo>
                    <a:pt x="3251" y="2453"/>
                    <a:pt x="3274" y="2382"/>
                    <a:pt x="3274" y="2298"/>
                  </a:cubicBezTo>
                  <a:cubicBezTo>
                    <a:pt x="3274" y="2203"/>
                    <a:pt x="3239" y="2132"/>
                    <a:pt x="3179" y="2072"/>
                  </a:cubicBezTo>
                  <a:lnTo>
                    <a:pt x="2524" y="1477"/>
                  </a:lnTo>
                  <a:lnTo>
                    <a:pt x="2524" y="1465"/>
                  </a:lnTo>
                  <a:lnTo>
                    <a:pt x="2727" y="1251"/>
                  </a:lnTo>
                  <a:lnTo>
                    <a:pt x="3905" y="2179"/>
                  </a:lnTo>
                  <a:cubicBezTo>
                    <a:pt x="3929" y="2191"/>
                    <a:pt x="3929" y="2215"/>
                    <a:pt x="3929" y="2251"/>
                  </a:cubicBezTo>
                  <a:lnTo>
                    <a:pt x="3929" y="4156"/>
                  </a:lnTo>
                  <a:lnTo>
                    <a:pt x="2643" y="4156"/>
                  </a:lnTo>
                  <a:lnTo>
                    <a:pt x="2643" y="3620"/>
                  </a:lnTo>
                  <a:cubicBezTo>
                    <a:pt x="2643" y="3465"/>
                    <a:pt x="2560" y="3346"/>
                    <a:pt x="2465" y="3263"/>
                  </a:cubicBezTo>
                  <a:lnTo>
                    <a:pt x="1869" y="2846"/>
                  </a:lnTo>
                  <a:cubicBezTo>
                    <a:pt x="1837" y="2828"/>
                    <a:pt x="1804" y="2818"/>
                    <a:pt x="1771" y="2818"/>
                  </a:cubicBezTo>
                  <a:cubicBezTo>
                    <a:pt x="1720" y="2818"/>
                    <a:pt x="1673" y="2842"/>
                    <a:pt x="1643" y="2894"/>
                  </a:cubicBezTo>
                  <a:cubicBezTo>
                    <a:pt x="1596" y="2965"/>
                    <a:pt x="1608" y="3072"/>
                    <a:pt x="1691" y="3108"/>
                  </a:cubicBezTo>
                  <a:lnTo>
                    <a:pt x="2286" y="3525"/>
                  </a:lnTo>
                  <a:cubicBezTo>
                    <a:pt x="2310" y="3548"/>
                    <a:pt x="2322" y="3584"/>
                    <a:pt x="2322" y="3620"/>
                  </a:cubicBezTo>
                  <a:lnTo>
                    <a:pt x="2322" y="4156"/>
                  </a:lnTo>
                  <a:lnTo>
                    <a:pt x="2286" y="4156"/>
                  </a:lnTo>
                  <a:cubicBezTo>
                    <a:pt x="2191" y="4156"/>
                    <a:pt x="2120" y="4227"/>
                    <a:pt x="2120" y="4322"/>
                  </a:cubicBezTo>
                  <a:lnTo>
                    <a:pt x="2120" y="5584"/>
                  </a:lnTo>
                  <a:lnTo>
                    <a:pt x="2120" y="6596"/>
                  </a:lnTo>
                  <a:cubicBezTo>
                    <a:pt x="2120" y="6680"/>
                    <a:pt x="2191" y="6763"/>
                    <a:pt x="2286" y="6763"/>
                  </a:cubicBezTo>
                  <a:lnTo>
                    <a:pt x="2834" y="6763"/>
                  </a:lnTo>
                  <a:cubicBezTo>
                    <a:pt x="2917" y="6763"/>
                    <a:pt x="3001" y="6680"/>
                    <a:pt x="3001" y="6596"/>
                  </a:cubicBezTo>
                  <a:cubicBezTo>
                    <a:pt x="3001" y="6501"/>
                    <a:pt x="2917" y="6430"/>
                    <a:pt x="2834" y="6430"/>
                  </a:cubicBezTo>
                  <a:lnTo>
                    <a:pt x="2429" y="6430"/>
                  </a:lnTo>
                  <a:lnTo>
                    <a:pt x="2429" y="5406"/>
                  </a:lnTo>
                  <a:lnTo>
                    <a:pt x="3965" y="5406"/>
                  </a:lnTo>
                  <a:lnTo>
                    <a:pt x="3965" y="5584"/>
                  </a:lnTo>
                  <a:lnTo>
                    <a:pt x="3965" y="6430"/>
                  </a:lnTo>
                  <a:lnTo>
                    <a:pt x="3477" y="6430"/>
                  </a:lnTo>
                  <a:cubicBezTo>
                    <a:pt x="3382" y="6430"/>
                    <a:pt x="3310" y="6501"/>
                    <a:pt x="3310" y="6596"/>
                  </a:cubicBezTo>
                  <a:cubicBezTo>
                    <a:pt x="3310" y="6680"/>
                    <a:pt x="3382" y="6763"/>
                    <a:pt x="3477" y="6763"/>
                  </a:cubicBezTo>
                  <a:lnTo>
                    <a:pt x="4144" y="6763"/>
                  </a:lnTo>
                  <a:cubicBezTo>
                    <a:pt x="4227" y="6763"/>
                    <a:pt x="4310" y="6680"/>
                    <a:pt x="4310" y="6596"/>
                  </a:cubicBezTo>
                  <a:lnTo>
                    <a:pt x="4310" y="5251"/>
                  </a:lnTo>
                  <a:lnTo>
                    <a:pt x="4286" y="4287"/>
                  </a:lnTo>
                  <a:lnTo>
                    <a:pt x="4286" y="2215"/>
                  </a:lnTo>
                  <a:cubicBezTo>
                    <a:pt x="4286" y="2084"/>
                    <a:pt x="4227" y="1965"/>
                    <a:pt x="4132" y="1894"/>
                  </a:cubicBezTo>
                  <a:lnTo>
                    <a:pt x="2846" y="881"/>
                  </a:lnTo>
                  <a:cubicBezTo>
                    <a:pt x="2818" y="859"/>
                    <a:pt x="2782" y="847"/>
                    <a:pt x="2746" y="847"/>
                  </a:cubicBezTo>
                  <a:cubicBezTo>
                    <a:pt x="2707" y="847"/>
                    <a:pt x="2669" y="862"/>
                    <a:pt x="2643" y="893"/>
                  </a:cubicBezTo>
                  <a:lnTo>
                    <a:pt x="2322" y="1203"/>
                  </a:lnTo>
                  <a:cubicBezTo>
                    <a:pt x="2262" y="1262"/>
                    <a:pt x="2215" y="1358"/>
                    <a:pt x="2215" y="1441"/>
                  </a:cubicBezTo>
                  <a:cubicBezTo>
                    <a:pt x="2215" y="1536"/>
                    <a:pt x="2262" y="1620"/>
                    <a:pt x="2322" y="1679"/>
                  </a:cubicBezTo>
                  <a:lnTo>
                    <a:pt x="2977" y="2275"/>
                  </a:lnTo>
                  <a:lnTo>
                    <a:pt x="2941" y="2322"/>
                  </a:lnTo>
                  <a:cubicBezTo>
                    <a:pt x="2905" y="2358"/>
                    <a:pt x="2882" y="2370"/>
                    <a:pt x="2846" y="2370"/>
                  </a:cubicBezTo>
                  <a:lnTo>
                    <a:pt x="2727" y="2370"/>
                  </a:lnTo>
                  <a:cubicBezTo>
                    <a:pt x="2643" y="2370"/>
                    <a:pt x="2560" y="2334"/>
                    <a:pt x="2489" y="2298"/>
                  </a:cubicBezTo>
                  <a:lnTo>
                    <a:pt x="1060" y="1322"/>
                  </a:lnTo>
                  <a:cubicBezTo>
                    <a:pt x="1024" y="1310"/>
                    <a:pt x="1012" y="1286"/>
                    <a:pt x="1012" y="1251"/>
                  </a:cubicBezTo>
                  <a:lnTo>
                    <a:pt x="1012" y="346"/>
                  </a:lnTo>
                  <a:cubicBezTo>
                    <a:pt x="1012" y="155"/>
                    <a:pt x="869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3013d33872a_15_252"/>
            <p:cNvSpPr/>
            <p:nvPr/>
          </p:nvSpPr>
          <p:spPr>
            <a:xfrm>
              <a:off x="2811495" y="3494786"/>
              <a:ext cx="135464" cy="212003"/>
            </a:xfrm>
            <a:custGeom>
              <a:rect b="b" l="l" r="r" t="t"/>
              <a:pathLst>
                <a:path extrusionOk="0" h="6692" w="4276">
                  <a:moveTo>
                    <a:pt x="3942" y="322"/>
                  </a:moveTo>
                  <a:lnTo>
                    <a:pt x="3942" y="1727"/>
                  </a:lnTo>
                  <a:lnTo>
                    <a:pt x="3954" y="1727"/>
                  </a:lnTo>
                  <a:cubicBezTo>
                    <a:pt x="3954" y="1751"/>
                    <a:pt x="3942" y="1787"/>
                    <a:pt x="3918" y="1798"/>
                  </a:cubicBezTo>
                  <a:lnTo>
                    <a:pt x="1811" y="3251"/>
                  </a:lnTo>
                  <a:cubicBezTo>
                    <a:pt x="1692" y="3334"/>
                    <a:pt x="1632" y="3465"/>
                    <a:pt x="1632" y="3608"/>
                  </a:cubicBezTo>
                  <a:lnTo>
                    <a:pt x="1632" y="4144"/>
                  </a:lnTo>
                  <a:lnTo>
                    <a:pt x="334" y="4144"/>
                  </a:lnTo>
                  <a:lnTo>
                    <a:pt x="334" y="2239"/>
                  </a:lnTo>
                  <a:cubicBezTo>
                    <a:pt x="334" y="2215"/>
                    <a:pt x="358" y="2179"/>
                    <a:pt x="370" y="2168"/>
                  </a:cubicBezTo>
                  <a:lnTo>
                    <a:pt x="632" y="1965"/>
                  </a:lnTo>
                  <a:lnTo>
                    <a:pt x="1525" y="1251"/>
                  </a:lnTo>
                  <a:lnTo>
                    <a:pt x="1739" y="1453"/>
                  </a:lnTo>
                  <a:lnTo>
                    <a:pt x="1739" y="1465"/>
                  </a:lnTo>
                  <a:lnTo>
                    <a:pt x="1084" y="2060"/>
                  </a:lnTo>
                  <a:cubicBezTo>
                    <a:pt x="1025" y="2120"/>
                    <a:pt x="977" y="2203"/>
                    <a:pt x="977" y="2287"/>
                  </a:cubicBezTo>
                  <a:cubicBezTo>
                    <a:pt x="977" y="2382"/>
                    <a:pt x="1013" y="2453"/>
                    <a:pt x="1072" y="2513"/>
                  </a:cubicBezTo>
                  <a:lnTo>
                    <a:pt x="1108" y="2560"/>
                  </a:lnTo>
                  <a:cubicBezTo>
                    <a:pt x="1203" y="2644"/>
                    <a:pt x="1322" y="2691"/>
                    <a:pt x="1441" y="2691"/>
                  </a:cubicBezTo>
                  <a:lnTo>
                    <a:pt x="1561" y="2691"/>
                  </a:lnTo>
                  <a:cubicBezTo>
                    <a:pt x="1703" y="2691"/>
                    <a:pt x="1858" y="2644"/>
                    <a:pt x="1977" y="2560"/>
                  </a:cubicBezTo>
                  <a:lnTo>
                    <a:pt x="3406" y="1584"/>
                  </a:lnTo>
                  <a:cubicBezTo>
                    <a:pt x="3525" y="1513"/>
                    <a:pt x="3585" y="1382"/>
                    <a:pt x="3585" y="1251"/>
                  </a:cubicBezTo>
                  <a:lnTo>
                    <a:pt x="3585" y="334"/>
                  </a:lnTo>
                  <a:cubicBezTo>
                    <a:pt x="3585" y="322"/>
                    <a:pt x="3597" y="322"/>
                    <a:pt x="3597" y="322"/>
                  </a:cubicBezTo>
                  <a:close/>
                  <a:moveTo>
                    <a:pt x="1858" y="4477"/>
                  </a:moveTo>
                  <a:lnTo>
                    <a:pt x="1858" y="5073"/>
                  </a:lnTo>
                  <a:lnTo>
                    <a:pt x="322" y="5073"/>
                  </a:lnTo>
                  <a:lnTo>
                    <a:pt x="322" y="4477"/>
                  </a:lnTo>
                  <a:close/>
                  <a:moveTo>
                    <a:pt x="1858" y="5382"/>
                  </a:moveTo>
                  <a:lnTo>
                    <a:pt x="1858" y="6406"/>
                  </a:lnTo>
                  <a:lnTo>
                    <a:pt x="322" y="6406"/>
                  </a:lnTo>
                  <a:lnTo>
                    <a:pt x="322" y="5561"/>
                  </a:lnTo>
                  <a:lnTo>
                    <a:pt x="322" y="5382"/>
                  </a:lnTo>
                  <a:close/>
                  <a:moveTo>
                    <a:pt x="3620" y="1"/>
                  </a:moveTo>
                  <a:cubicBezTo>
                    <a:pt x="3418" y="1"/>
                    <a:pt x="3275" y="143"/>
                    <a:pt x="3275" y="334"/>
                  </a:cubicBezTo>
                  <a:lnTo>
                    <a:pt x="3275" y="1251"/>
                  </a:lnTo>
                  <a:cubicBezTo>
                    <a:pt x="3275" y="1275"/>
                    <a:pt x="3263" y="1310"/>
                    <a:pt x="3227" y="1322"/>
                  </a:cubicBezTo>
                  <a:lnTo>
                    <a:pt x="1799" y="2287"/>
                  </a:lnTo>
                  <a:cubicBezTo>
                    <a:pt x="1727" y="2334"/>
                    <a:pt x="1656" y="2358"/>
                    <a:pt x="1561" y="2358"/>
                  </a:cubicBezTo>
                  <a:lnTo>
                    <a:pt x="1441" y="2358"/>
                  </a:lnTo>
                  <a:cubicBezTo>
                    <a:pt x="1418" y="2358"/>
                    <a:pt x="1370" y="2346"/>
                    <a:pt x="1358" y="2322"/>
                  </a:cubicBezTo>
                  <a:lnTo>
                    <a:pt x="1311" y="2275"/>
                  </a:lnTo>
                  <a:lnTo>
                    <a:pt x="1965" y="1679"/>
                  </a:lnTo>
                  <a:cubicBezTo>
                    <a:pt x="2037" y="1620"/>
                    <a:pt x="2073" y="1525"/>
                    <a:pt x="2073" y="1441"/>
                  </a:cubicBezTo>
                  <a:cubicBezTo>
                    <a:pt x="2073" y="1346"/>
                    <a:pt x="2037" y="1263"/>
                    <a:pt x="1965" y="1203"/>
                  </a:cubicBezTo>
                  <a:lnTo>
                    <a:pt x="1656" y="894"/>
                  </a:lnTo>
                  <a:cubicBezTo>
                    <a:pt x="1622" y="860"/>
                    <a:pt x="1577" y="845"/>
                    <a:pt x="1534" y="845"/>
                  </a:cubicBezTo>
                  <a:cubicBezTo>
                    <a:pt x="1500" y="845"/>
                    <a:pt x="1467" y="854"/>
                    <a:pt x="1441" y="870"/>
                  </a:cubicBezTo>
                  <a:lnTo>
                    <a:pt x="429" y="1667"/>
                  </a:lnTo>
                  <a:lnTo>
                    <a:pt x="168" y="1870"/>
                  </a:lnTo>
                  <a:cubicBezTo>
                    <a:pt x="60" y="1941"/>
                    <a:pt x="1" y="2060"/>
                    <a:pt x="1" y="2203"/>
                  </a:cubicBezTo>
                  <a:lnTo>
                    <a:pt x="1" y="4263"/>
                  </a:lnTo>
                  <a:lnTo>
                    <a:pt x="1" y="5192"/>
                  </a:lnTo>
                  <a:lnTo>
                    <a:pt x="1" y="6525"/>
                  </a:lnTo>
                  <a:cubicBezTo>
                    <a:pt x="1" y="6620"/>
                    <a:pt x="72" y="6692"/>
                    <a:pt x="168" y="6692"/>
                  </a:cubicBezTo>
                  <a:lnTo>
                    <a:pt x="2025" y="6692"/>
                  </a:lnTo>
                  <a:cubicBezTo>
                    <a:pt x="2108" y="6692"/>
                    <a:pt x="2192" y="6620"/>
                    <a:pt x="2192" y="6525"/>
                  </a:cubicBezTo>
                  <a:lnTo>
                    <a:pt x="2192" y="5513"/>
                  </a:lnTo>
                  <a:lnTo>
                    <a:pt x="2192" y="4251"/>
                  </a:lnTo>
                  <a:cubicBezTo>
                    <a:pt x="2192" y="4168"/>
                    <a:pt x="2108" y="4084"/>
                    <a:pt x="2025" y="4084"/>
                  </a:cubicBezTo>
                  <a:lnTo>
                    <a:pt x="1953" y="4084"/>
                  </a:lnTo>
                  <a:lnTo>
                    <a:pt x="1953" y="3549"/>
                  </a:lnTo>
                  <a:cubicBezTo>
                    <a:pt x="1953" y="3525"/>
                    <a:pt x="1965" y="3477"/>
                    <a:pt x="1989" y="3465"/>
                  </a:cubicBezTo>
                  <a:lnTo>
                    <a:pt x="4097" y="2001"/>
                  </a:lnTo>
                  <a:cubicBezTo>
                    <a:pt x="4216" y="1929"/>
                    <a:pt x="4275" y="1798"/>
                    <a:pt x="4275" y="1667"/>
                  </a:cubicBezTo>
                  <a:lnTo>
                    <a:pt x="4275" y="96"/>
                  </a:lnTo>
                  <a:cubicBezTo>
                    <a:pt x="4275" y="72"/>
                    <a:pt x="4216" y="1"/>
                    <a:pt x="4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3013d33872a_15_252"/>
            <p:cNvSpPr/>
            <p:nvPr/>
          </p:nvSpPr>
          <p:spPr>
            <a:xfrm>
              <a:off x="2731915" y="3360146"/>
              <a:ext cx="149403" cy="181812"/>
            </a:xfrm>
            <a:custGeom>
              <a:rect b="b" l="l" r="r" t="t"/>
              <a:pathLst>
                <a:path extrusionOk="0" h="5739" w="4716">
                  <a:moveTo>
                    <a:pt x="2358" y="0"/>
                  </a:moveTo>
                  <a:cubicBezTo>
                    <a:pt x="1156" y="0"/>
                    <a:pt x="155" y="893"/>
                    <a:pt x="13" y="2084"/>
                  </a:cubicBezTo>
                  <a:cubicBezTo>
                    <a:pt x="1" y="2179"/>
                    <a:pt x="72" y="2250"/>
                    <a:pt x="143" y="2262"/>
                  </a:cubicBezTo>
                  <a:cubicBezTo>
                    <a:pt x="155" y="2265"/>
                    <a:pt x="166" y="2266"/>
                    <a:pt x="176" y="2266"/>
                  </a:cubicBezTo>
                  <a:cubicBezTo>
                    <a:pt x="255" y="2266"/>
                    <a:pt x="312" y="2194"/>
                    <a:pt x="322" y="2131"/>
                  </a:cubicBezTo>
                  <a:cubicBezTo>
                    <a:pt x="441" y="1107"/>
                    <a:pt x="1322" y="333"/>
                    <a:pt x="2346" y="333"/>
                  </a:cubicBezTo>
                  <a:cubicBezTo>
                    <a:pt x="3477" y="333"/>
                    <a:pt x="4382" y="1250"/>
                    <a:pt x="4382" y="2369"/>
                  </a:cubicBezTo>
                  <a:cubicBezTo>
                    <a:pt x="4382" y="3262"/>
                    <a:pt x="3823" y="4036"/>
                    <a:pt x="2977" y="4322"/>
                  </a:cubicBezTo>
                  <a:cubicBezTo>
                    <a:pt x="2941" y="4334"/>
                    <a:pt x="2894" y="4346"/>
                    <a:pt x="2882" y="4393"/>
                  </a:cubicBezTo>
                  <a:lnTo>
                    <a:pt x="2346" y="5286"/>
                  </a:lnTo>
                  <a:lnTo>
                    <a:pt x="1810" y="4393"/>
                  </a:lnTo>
                  <a:cubicBezTo>
                    <a:pt x="1798" y="4370"/>
                    <a:pt x="1763" y="4334"/>
                    <a:pt x="1727" y="4322"/>
                  </a:cubicBezTo>
                  <a:cubicBezTo>
                    <a:pt x="989" y="4084"/>
                    <a:pt x="477" y="3477"/>
                    <a:pt x="334" y="2727"/>
                  </a:cubicBezTo>
                  <a:cubicBezTo>
                    <a:pt x="323" y="2650"/>
                    <a:pt x="252" y="2594"/>
                    <a:pt x="177" y="2594"/>
                  </a:cubicBezTo>
                  <a:cubicBezTo>
                    <a:pt x="170" y="2594"/>
                    <a:pt x="163" y="2595"/>
                    <a:pt x="155" y="2596"/>
                  </a:cubicBezTo>
                  <a:cubicBezTo>
                    <a:pt x="72" y="2608"/>
                    <a:pt x="13" y="2703"/>
                    <a:pt x="24" y="2774"/>
                  </a:cubicBezTo>
                  <a:cubicBezTo>
                    <a:pt x="179" y="3620"/>
                    <a:pt x="775" y="4322"/>
                    <a:pt x="1572" y="4608"/>
                  </a:cubicBezTo>
                  <a:lnTo>
                    <a:pt x="2215" y="5656"/>
                  </a:lnTo>
                  <a:cubicBezTo>
                    <a:pt x="2239" y="5703"/>
                    <a:pt x="2287" y="5739"/>
                    <a:pt x="2346" y="5739"/>
                  </a:cubicBezTo>
                  <a:cubicBezTo>
                    <a:pt x="2406" y="5739"/>
                    <a:pt x="2453" y="5703"/>
                    <a:pt x="2477" y="5656"/>
                  </a:cubicBezTo>
                  <a:lnTo>
                    <a:pt x="3120" y="4608"/>
                  </a:lnTo>
                  <a:cubicBezTo>
                    <a:pt x="4073" y="4274"/>
                    <a:pt x="4704" y="3381"/>
                    <a:pt x="4704" y="2369"/>
                  </a:cubicBezTo>
                  <a:cubicBezTo>
                    <a:pt x="4715" y="1060"/>
                    <a:pt x="3656" y="0"/>
                    <a:pt x="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3013d33872a_15_252"/>
            <p:cNvSpPr/>
            <p:nvPr/>
          </p:nvSpPr>
          <p:spPr>
            <a:xfrm>
              <a:off x="2760585" y="3389545"/>
              <a:ext cx="92442" cy="91333"/>
            </a:xfrm>
            <a:custGeom>
              <a:rect b="b" l="l" r="r" t="t"/>
              <a:pathLst>
                <a:path extrusionOk="0" h="2883" w="2918">
                  <a:moveTo>
                    <a:pt x="1453" y="679"/>
                  </a:moveTo>
                  <a:cubicBezTo>
                    <a:pt x="1858" y="679"/>
                    <a:pt x="2203" y="1025"/>
                    <a:pt x="2203" y="1430"/>
                  </a:cubicBezTo>
                  <a:cubicBezTo>
                    <a:pt x="2203" y="1846"/>
                    <a:pt x="1870" y="2168"/>
                    <a:pt x="1453" y="2168"/>
                  </a:cubicBezTo>
                  <a:cubicBezTo>
                    <a:pt x="1036" y="2168"/>
                    <a:pt x="715" y="1846"/>
                    <a:pt x="715" y="1430"/>
                  </a:cubicBezTo>
                  <a:cubicBezTo>
                    <a:pt x="715" y="1013"/>
                    <a:pt x="1036" y="679"/>
                    <a:pt x="1453" y="679"/>
                  </a:cubicBezTo>
                  <a:close/>
                  <a:moveTo>
                    <a:pt x="1453" y="1"/>
                  </a:moveTo>
                  <a:cubicBezTo>
                    <a:pt x="1370" y="1"/>
                    <a:pt x="1286" y="72"/>
                    <a:pt x="1286" y="167"/>
                  </a:cubicBezTo>
                  <a:lnTo>
                    <a:pt x="1286" y="382"/>
                  </a:lnTo>
                  <a:cubicBezTo>
                    <a:pt x="1108" y="417"/>
                    <a:pt x="953" y="477"/>
                    <a:pt x="810" y="572"/>
                  </a:cubicBezTo>
                  <a:lnTo>
                    <a:pt x="655" y="417"/>
                  </a:lnTo>
                  <a:cubicBezTo>
                    <a:pt x="626" y="388"/>
                    <a:pt x="584" y="373"/>
                    <a:pt x="542" y="373"/>
                  </a:cubicBezTo>
                  <a:cubicBezTo>
                    <a:pt x="501" y="373"/>
                    <a:pt x="459" y="388"/>
                    <a:pt x="429" y="417"/>
                  </a:cubicBezTo>
                  <a:cubicBezTo>
                    <a:pt x="370" y="477"/>
                    <a:pt x="370" y="572"/>
                    <a:pt x="429" y="632"/>
                  </a:cubicBezTo>
                  <a:lnTo>
                    <a:pt x="596" y="798"/>
                  </a:lnTo>
                  <a:cubicBezTo>
                    <a:pt x="489" y="929"/>
                    <a:pt x="429" y="1096"/>
                    <a:pt x="393" y="1275"/>
                  </a:cubicBezTo>
                  <a:lnTo>
                    <a:pt x="167" y="1275"/>
                  </a:lnTo>
                  <a:cubicBezTo>
                    <a:pt x="72" y="1275"/>
                    <a:pt x="0" y="1358"/>
                    <a:pt x="0" y="1441"/>
                  </a:cubicBezTo>
                  <a:cubicBezTo>
                    <a:pt x="0" y="1537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7"/>
                    <a:pt x="477" y="1953"/>
                    <a:pt x="572" y="2084"/>
                  </a:cubicBezTo>
                  <a:lnTo>
                    <a:pt x="417" y="2251"/>
                  </a:lnTo>
                  <a:cubicBezTo>
                    <a:pt x="358" y="2311"/>
                    <a:pt x="358" y="2406"/>
                    <a:pt x="417" y="2465"/>
                  </a:cubicBezTo>
                  <a:cubicBezTo>
                    <a:pt x="441" y="2501"/>
                    <a:pt x="489" y="2513"/>
                    <a:pt x="536" y="2513"/>
                  </a:cubicBezTo>
                  <a:cubicBezTo>
                    <a:pt x="572" y="2513"/>
                    <a:pt x="620" y="2501"/>
                    <a:pt x="655" y="2465"/>
                  </a:cubicBezTo>
                  <a:lnTo>
                    <a:pt x="810" y="2311"/>
                  </a:lnTo>
                  <a:cubicBezTo>
                    <a:pt x="953" y="2406"/>
                    <a:pt x="1108" y="2465"/>
                    <a:pt x="1286" y="2501"/>
                  </a:cubicBezTo>
                  <a:lnTo>
                    <a:pt x="1286" y="2727"/>
                  </a:lnTo>
                  <a:cubicBezTo>
                    <a:pt x="1286" y="2811"/>
                    <a:pt x="1370" y="2882"/>
                    <a:pt x="1453" y="2882"/>
                  </a:cubicBezTo>
                  <a:cubicBezTo>
                    <a:pt x="1548" y="2882"/>
                    <a:pt x="1620" y="2811"/>
                    <a:pt x="1620" y="2727"/>
                  </a:cubicBezTo>
                  <a:lnTo>
                    <a:pt x="1620" y="2501"/>
                  </a:lnTo>
                  <a:cubicBezTo>
                    <a:pt x="1798" y="2465"/>
                    <a:pt x="1965" y="2406"/>
                    <a:pt x="2096" y="2311"/>
                  </a:cubicBezTo>
                  <a:lnTo>
                    <a:pt x="2263" y="2465"/>
                  </a:lnTo>
                  <a:cubicBezTo>
                    <a:pt x="2286" y="2501"/>
                    <a:pt x="2334" y="2513"/>
                    <a:pt x="2382" y="2513"/>
                  </a:cubicBezTo>
                  <a:cubicBezTo>
                    <a:pt x="2417" y="2513"/>
                    <a:pt x="2465" y="2501"/>
                    <a:pt x="2501" y="2465"/>
                  </a:cubicBezTo>
                  <a:cubicBezTo>
                    <a:pt x="2560" y="2406"/>
                    <a:pt x="2560" y="2311"/>
                    <a:pt x="2501" y="2251"/>
                  </a:cubicBezTo>
                  <a:lnTo>
                    <a:pt x="2334" y="2084"/>
                  </a:lnTo>
                  <a:cubicBezTo>
                    <a:pt x="2441" y="1953"/>
                    <a:pt x="2501" y="1787"/>
                    <a:pt x="2525" y="1608"/>
                  </a:cubicBezTo>
                  <a:lnTo>
                    <a:pt x="2751" y="1608"/>
                  </a:lnTo>
                  <a:cubicBezTo>
                    <a:pt x="2834" y="1608"/>
                    <a:pt x="2918" y="1537"/>
                    <a:pt x="2918" y="1441"/>
                  </a:cubicBezTo>
                  <a:cubicBezTo>
                    <a:pt x="2882" y="1358"/>
                    <a:pt x="2822" y="1275"/>
                    <a:pt x="2739" y="1275"/>
                  </a:cubicBezTo>
                  <a:lnTo>
                    <a:pt x="2513" y="1275"/>
                  </a:lnTo>
                  <a:cubicBezTo>
                    <a:pt x="2477" y="1096"/>
                    <a:pt x="2417" y="941"/>
                    <a:pt x="2322" y="798"/>
                  </a:cubicBezTo>
                  <a:lnTo>
                    <a:pt x="2489" y="632"/>
                  </a:lnTo>
                  <a:cubicBezTo>
                    <a:pt x="2548" y="572"/>
                    <a:pt x="2548" y="477"/>
                    <a:pt x="2489" y="417"/>
                  </a:cubicBezTo>
                  <a:cubicBezTo>
                    <a:pt x="2459" y="388"/>
                    <a:pt x="2417" y="373"/>
                    <a:pt x="2376" y="373"/>
                  </a:cubicBezTo>
                  <a:cubicBezTo>
                    <a:pt x="2334" y="373"/>
                    <a:pt x="2292" y="388"/>
                    <a:pt x="2263" y="417"/>
                  </a:cubicBezTo>
                  <a:lnTo>
                    <a:pt x="2096" y="572"/>
                  </a:lnTo>
                  <a:cubicBezTo>
                    <a:pt x="1965" y="477"/>
                    <a:pt x="1798" y="417"/>
                    <a:pt x="1620" y="382"/>
                  </a:cubicBezTo>
                  <a:lnTo>
                    <a:pt x="1620" y="167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3013d33872a_15_252"/>
            <p:cNvSpPr/>
            <p:nvPr/>
          </p:nvSpPr>
          <p:spPr>
            <a:xfrm>
              <a:off x="2789636" y="3417836"/>
              <a:ext cx="33961" cy="33993"/>
            </a:xfrm>
            <a:custGeom>
              <a:rect b="b" l="l" r="r" t="t"/>
              <a:pathLst>
                <a:path extrusionOk="0" h="1073" w="1072">
                  <a:moveTo>
                    <a:pt x="536" y="346"/>
                  </a:moveTo>
                  <a:cubicBezTo>
                    <a:pt x="655" y="346"/>
                    <a:pt x="750" y="429"/>
                    <a:pt x="750" y="548"/>
                  </a:cubicBezTo>
                  <a:cubicBezTo>
                    <a:pt x="750" y="656"/>
                    <a:pt x="643" y="763"/>
                    <a:pt x="536" y="763"/>
                  </a:cubicBezTo>
                  <a:cubicBezTo>
                    <a:pt x="417" y="763"/>
                    <a:pt x="334" y="667"/>
                    <a:pt x="334" y="548"/>
                  </a:cubicBezTo>
                  <a:cubicBezTo>
                    <a:pt x="334" y="429"/>
                    <a:pt x="417" y="346"/>
                    <a:pt x="536" y="346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7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51"/>
                    <a:pt x="822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9" name="Google Shape;829;g3013d33872a_15_252"/>
          <p:cNvGrpSpPr/>
          <p:nvPr/>
        </p:nvGrpSpPr>
        <p:grpSpPr>
          <a:xfrm>
            <a:off x="3159506" y="3184531"/>
            <a:ext cx="397186" cy="412963"/>
            <a:chOff x="2746995" y="4322648"/>
            <a:chExt cx="299153" cy="298837"/>
          </a:xfrm>
        </p:grpSpPr>
        <p:sp>
          <p:nvSpPr>
            <p:cNvPr id="830" name="Google Shape;830;g3013d33872a_15_252"/>
            <p:cNvSpPr/>
            <p:nvPr/>
          </p:nvSpPr>
          <p:spPr>
            <a:xfrm>
              <a:off x="2828095" y="4322648"/>
              <a:ext cx="218053" cy="170597"/>
            </a:xfrm>
            <a:custGeom>
              <a:rect b="b" l="l" r="r" t="t"/>
              <a:pathLst>
                <a:path extrusionOk="0" h="5385" w="6883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3013d33872a_15_252"/>
            <p:cNvSpPr/>
            <p:nvPr/>
          </p:nvSpPr>
          <p:spPr>
            <a:xfrm>
              <a:off x="2746995" y="4480034"/>
              <a:ext cx="232404" cy="141451"/>
            </a:xfrm>
            <a:custGeom>
              <a:rect b="b" l="l" r="r" t="t"/>
              <a:pathLst>
                <a:path extrusionOk="0" h="4465" w="7336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3013d33872a_15_252"/>
            <p:cNvSpPr/>
            <p:nvPr/>
          </p:nvSpPr>
          <p:spPr>
            <a:xfrm>
              <a:off x="2889206" y="4345046"/>
              <a:ext cx="46411" cy="47488"/>
            </a:xfrm>
            <a:custGeom>
              <a:rect b="b" l="l" r="r" t="t"/>
              <a:pathLst>
                <a:path extrusionOk="0" h="1499" w="1465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ff210bf487_3_5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838" name="Google Shape;838;g2ff210bf487_3_5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Any questions?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Contact us at: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solidFill>
                  <a:schemeClr val="lt2"/>
                </a:solidFill>
              </a:rPr>
              <a:t>safebeatmonitor@gmail.com</a:t>
            </a:r>
            <a:endParaRPr sz="1100">
              <a:solidFill>
                <a:schemeClr val="lt2"/>
              </a:solidFill>
            </a:endParaRPr>
          </a:p>
        </p:txBody>
      </p:sp>
      <p:cxnSp>
        <p:nvCxnSpPr>
          <p:cNvPr id="839" name="Google Shape;839;g2ff210bf487_3_54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ed7236428_0_1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384" name="Google Shape;384;g2fed7236428_0_11"/>
          <p:cNvSpPr txBox="1"/>
          <p:nvPr>
            <p:ph idx="1" type="body"/>
          </p:nvPr>
        </p:nvSpPr>
        <p:spPr>
          <a:xfrm>
            <a:off x="659825" y="1072700"/>
            <a:ext cx="46098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50"/>
              <a:buNone/>
            </a:pPr>
            <a:r>
              <a:rPr lang="en-US" sz="1450"/>
              <a:t>Sleep Apnea: A health condition where breathing temporarily stops during sleep.</a:t>
            </a:r>
            <a:endParaRPr sz="14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b="1" lang="en-US" sz="1450"/>
              <a:t>SafeBeat: A next-gen Infant Apnea Monitor </a:t>
            </a:r>
            <a:endParaRPr b="1" sz="1450"/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Char char="-"/>
            </a:pPr>
            <a:r>
              <a:rPr lang="en-US" sz="1450"/>
              <a:t>Wireless, Bluetooth-enabled, and portable for modern connectivity and convenience.</a:t>
            </a:r>
            <a:endParaRPr sz="1450"/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Char char="-"/>
            </a:pPr>
            <a:r>
              <a:rPr lang="en-US" sz="1450"/>
              <a:t>Real-time monitoring of heart rate and respiratory rate with alarms for abnormal conditions.</a:t>
            </a:r>
            <a:endParaRPr sz="1450"/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50"/>
              <a:buChar char="-"/>
            </a:pPr>
            <a:r>
              <a:rPr lang="en-US" sz="1450"/>
              <a:t>User-friendly interface with display and button controls</a:t>
            </a:r>
            <a:endParaRPr sz="145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50"/>
              <a:buNone/>
            </a:pPr>
            <a:r>
              <a:t/>
            </a:r>
            <a:endParaRPr sz="1450"/>
          </a:p>
        </p:txBody>
      </p:sp>
      <p:cxnSp>
        <p:nvCxnSpPr>
          <p:cNvPr id="385" name="Google Shape;385;g2fed7236428_0_1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490"/>
              </a:srgbClr>
            </a:outerShdw>
          </a:effectLst>
        </p:spPr>
      </p:cxnSp>
      <p:pic>
        <p:nvPicPr>
          <p:cNvPr id="386" name="Google Shape;386;g2fed7236428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fed7236428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8900" y="322198"/>
            <a:ext cx="2950850" cy="18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fed7236428_0_11"/>
          <p:cNvSpPr txBox="1"/>
          <p:nvPr/>
        </p:nvSpPr>
        <p:spPr>
          <a:xfrm>
            <a:off x="5418900" y="2108275"/>
            <a:ext cx="37251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Apnea Monitor by CIRCADIANCE</a:t>
            </a:r>
            <a:r>
              <a:rPr b="0" i="0" lang="en-US" sz="13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g2fed7236428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3750" y="2504903"/>
            <a:ext cx="2641149" cy="19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fed7236428_0_11"/>
          <p:cNvSpPr txBox="1"/>
          <p:nvPr/>
        </p:nvSpPr>
        <p:spPr>
          <a:xfrm>
            <a:off x="5380350" y="4547300"/>
            <a:ext cx="38022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Apnea Monitor by RESPIRONICS 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fed7236428_0_5"/>
          <p:cNvSpPr txBox="1"/>
          <p:nvPr>
            <p:ph type="title"/>
          </p:nvPr>
        </p:nvSpPr>
        <p:spPr>
          <a:xfrm>
            <a:off x="938500" y="445025"/>
            <a:ext cx="4992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CUSTOMER REQUIREMENTS</a:t>
            </a:r>
            <a:endParaRPr/>
          </a:p>
        </p:txBody>
      </p:sp>
      <p:sp>
        <p:nvSpPr>
          <p:cNvPr id="396" name="Google Shape;396;g2fed7236428_0_5"/>
          <p:cNvSpPr txBox="1"/>
          <p:nvPr>
            <p:ph idx="1" type="body"/>
          </p:nvPr>
        </p:nvSpPr>
        <p:spPr>
          <a:xfrm>
            <a:off x="938500" y="1182050"/>
            <a:ext cx="65610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Apnea Monitor Belt: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Dimensions of belt to accommodate chest sizes from 15.5 in to 20 in (typical size from 0-7 lbs newborn to 2 year old)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Equipped with sensors for heart rate and respiratory rate monitoring.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Wireless transmission using Bluetooth.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Control Box: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Battery-powered, portable device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User interface (display and button controls).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Built-in customizable alarm system to notify abnormal biometrics.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Dimensions of the box will be no greater than 8 in x 6 in x 6 in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Datalogging</a:t>
            </a:r>
            <a:endParaRPr/>
          </a:p>
        </p:txBody>
      </p:sp>
      <p:cxnSp>
        <p:nvCxnSpPr>
          <p:cNvPr id="397" name="Google Shape;397;g2fed7236428_0_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490"/>
              </a:srgbClr>
            </a:outerShdw>
          </a:effectLst>
        </p:spPr>
      </p:cxnSp>
      <p:pic>
        <p:nvPicPr>
          <p:cNvPr id="398" name="Google Shape;398;g2fed7236428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30dbc3acd84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468" y="942994"/>
            <a:ext cx="854025" cy="8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30dbc3acd84_0_26"/>
          <p:cNvSpPr/>
          <p:nvPr/>
        </p:nvSpPr>
        <p:spPr>
          <a:xfrm>
            <a:off x="3654868" y="236242"/>
            <a:ext cx="1136400" cy="1140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0dbc3acd84_0_26"/>
          <p:cNvSpPr/>
          <p:nvPr/>
        </p:nvSpPr>
        <p:spPr>
          <a:xfrm>
            <a:off x="1650013" y="2360688"/>
            <a:ext cx="1155900" cy="1309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g30dbc3acd84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8975" y="3280925"/>
            <a:ext cx="1061325" cy="10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30dbc3acd84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5248" y="4209731"/>
            <a:ext cx="1136400" cy="804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g30dbc3acd84_0_26"/>
          <p:cNvGrpSpPr/>
          <p:nvPr/>
        </p:nvGrpSpPr>
        <p:grpSpPr>
          <a:xfrm>
            <a:off x="3321808" y="2529925"/>
            <a:ext cx="1136380" cy="1006878"/>
            <a:chOff x="4234562" y="1941025"/>
            <a:chExt cx="714300" cy="714300"/>
          </a:xfrm>
        </p:grpSpPr>
        <p:pic>
          <p:nvPicPr>
            <p:cNvPr id="409" name="Google Shape;409;g30dbc3acd84_0_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34562" y="1941025"/>
              <a:ext cx="714300" cy="7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g30dbc3acd84_0_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73674" y="2174887"/>
              <a:ext cx="236075" cy="2360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1" name="Google Shape;411;g30dbc3acd84_0_26"/>
          <p:cNvCxnSpPr/>
          <p:nvPr/>
        </p:nvCxnSpPr>
        <p:spPr>
          <a:xfrm flipH="1" rot="10800000">
            <a:off x="2805911" y="3013640"/>
            <a:ext cx="567600" cy="33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12" name="Google Shape;412;g30dbc3acd84_0_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738" y="2259288"/>
            <a:ext cx="805425" cy="15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0dbc3acd84_0_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89710" y="2484642"/>
            <a:ext cx="983663" cy="10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0dbc3acd84_0_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34413" y="905263"/>
            <a:ext cx="958075" cy="9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30dbc3acd84_0_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82315" y="1626625"/>
            <a:ext cx="1054656" cy="106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g30dbc3acd84_0_26"/>
          <p:cNvCxnSpPr/>
          <p:nvPr/>
        </p:nvCxnSpPr>
        <p:spPr>
          <a:xfrm>
            <a:off x="4888275" y="267363"/>
            <a:ext cx="600" cy="47736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17" name="Google Shape;417;g30dbc3acd84_0_26"/>
          <p:cNvSpPr txBox="1"/>
          <p:nvPr/>
        </p:nvSpPr>
        <p:spPr>
          <a:xfrm>
            <a:off x="-182762" y="236250"/>
            <a:ext cx="48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Belt Monitor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g30dbc3acd84_0_26"/>
          <p:cNvSpPr txBox="1"/>
          <p:nvPr/>
        </p:nvSpPr>
        <p:spPr>
          <a:xfrm>
            <a:off x="4854550" y="236250"/>
            <a:ext cx="42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Control Box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g30dbc3acd84_0_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2700000">
            <a:off x="4151136" y="2567865"/>
            <a:ext cx="297504" cy="21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g30dbc3acd84_0_26"/>
          <p:cNvCxnSpPr/>
          <p:nvPr/>
        </p:nvCxnSpPr>
        <p:spPr>
          <a:xfrm flipH="1" rot="-5400000">
            <a:off x="1897736" y="2137478"/>
            <a:ext cx="567600" cy="33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1" name="Google Shape;421;g30dbc3acd84_0_26"/>
          <p:cNvCxnSpPr/>
          <p:nvPr/>
        </p:nvCxnSpPr>
        <p:spPr>
          <a:xfrm flipH="1" rot="10800000">
            <a:off x="1034136" y="3013665"/>
            <a:ext cx="567600" cy="33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22" name="Google Shape;422;g30dbc3acd84_0_26"/>
          <p:cNvGrpSpPr/>
          <p:nvPr/>
        </p:nvGrpSpPr>
        <p:grpSpPr>
          <a:xfrm>
            <a:off x="5653308" y="2520888"/>
            <a:ext cx="1136380" cy="1006878"/>
            <a:chOff x="4234562" y="1941025"/>
            <a:chExt cx="714300" cy="714300"/>
          </a:xfrm>
        </p:grpSpPr>
        <p:pic>
          <p:nvPicPr>
            <p:cNvPr id="423" name="Google Shape;423;g30dbc3acd84_0_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34562" y="1941025"/>
              <a:ext cx="714300" cy="7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g30dbc3acd84_0_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73674" y="2174887"/>
              <a:ext cx="236075" cy="236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" name="Google Shape;425;g30dbc3acd84_0_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 rot="-2700000">
            <a:off x="5684861" y="2576878"/>
            <a:ext cx="297504" cy="21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g30dbc3acd84_0_26"/>
          <p:cNvCxnSpPr/>
          <p:nvPr/>
        </p:nvCxnSpPr>
        <p:spPr>
          <a:xfrm>
            <a:off x="4534525" y="3014900"/>
            <a:ext cx="1096800" cy="21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427" name="Google Shape;427;g30dbc3acd84_0_26"/>
          <p:cNvCxnSpPr/>
          <p:nvPr/>
        </p:nvCxnSpPr>
        <p:spPr>
          <a:xfrm flipH="1" rot="-5400000">
            <a:off x="5937711" y="3809928"/>
            <a:ext cx="567600" cy="33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8" name="Google Shape;428;g30dbc3acd84_0_26"/>
          <p:cNvCxnSpPr/>
          <p:nvPr/>
        </p:nvCxnSpPr>
        <p:spPr>
          <a:xfrm>
            <a:off x="6789711" y="3301690"/>
            <a:ext cx="630600" cy="2979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9" name="Google Shape;429;g30dbc3acd84_0_26"/>
          <p:cNvCxnSpPr/>
          <p:nvPr/>
        </p:nvCxnSpPr>
        <p:spPr>
          <a:xfrm flipH="1" rot="10800000">
            <a:off x="6812861" y="2422790"/>
            <a:ext cx="630600" cy="2979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0" name="Google Shape;430;g30dbc3acd84_0_26"/>
          <p:cNvCxnSpPr/>
          <p:nvPr/>
        </p:nvCxnSpPr>
        <p:spPr>
          <a:xfrm rot="-5400000">
            <a:off x="5937711" y="2250090"/>
            <a:ext cx="567600" cy="3300"/>
          </a:xfrm>
          <a:prstGeom prst="straightConnector1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2fc45d45bb3_0_38"/>
          <p:cNvPicPr preferRelativeResize="0"/>
          <p:nvPr/>
        </p:nvPicPr>
        <p:blipFill rotWithShape="1">
          <a:blip r:embed="rId4">
            <a:alphaModFix/>
          </a:blip>
          <a:srcRect b="44140" l="0" r="46216" t="0"/>
          <a:stretch/>
        </p:blipFill>
        <p:spPr>
          <a:xfrm>
            <a:off x="1415700" y="1190275"/>
            <a:ext cx="7510124" cy="3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fc45d45bb3_0_38"/>
          <p:cNvSpPr txBox="1"/>
          <p:nvPr>
            <p:ph type="title"/>
          </p:nvPr>
        </p:nvSpPr>
        <p:spPr>
          <a:xfrm>
            <a:off x="938500" y="445025"/>
            <a:ext cx="53700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FUNCTIONAL BLOCK DIAGRAM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437" name="Google Shape;437;g2fc45d45bb3_0_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882"/>
              </a:srgbClr>
            </a:outerShdw>
          </a:effectLst>
        </p:spPr>
      </p:cxnSp>
      <p:pic>
        <p:nvPicPr>
          <p:cNvPr id="438" name="Google Shape;438;g2fc45d45bb3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175" y="296588"/>
            <a:ext cx="782400" cy="7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fc45d45bb3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474424" y="1778675"/>
            <a:ext cx="250849" cy="2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fc45d45bb3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146875" y="2227500"/>
            <a:ext cx="250849" cy="2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fc45d45bb3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474424" y="2104475"/>
            <a:ext cx="250849" cy="2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fc45d45bb3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6474424" y="2375950"/>
            <a:ext cx="250849" cy="2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fc45d45bb3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4393751" y="1985425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fc45d45bb3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5719138" y="1985425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fc45d45bb3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5278176" y="1985425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fc45d45bb3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4893251" y="1985425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2fc45d45bb3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6128713" y="1985425"/>
            <a:ext cx="250850" cy="290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g2fc45d45bb3_0_38"/>
          <p:cNvGrpSpPr/>
          <p:nvPr/>
        </p:nvGrpSpPr>
        <p:grpSpPr>
          <a:xfrm>
            <a:off x="1454625" y="2395775"/>
            <a:ext cx="1129124" cy="1409274"/>
            <a:chOff x="1538950" y="2465750"/>
            <a:chExt cx="1129124" cy="1409274"/>
          </a:xfrm>
        </p:grpSpPr>
        <p:pic>
          <p:nvPicPr>
            <p:cNvPr id="449" name="Google Shape;449;g2fc45d45bb3_0_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38950" y="2465750"/>
              <a:ext cx="1129124" cy="64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g2fc45d45bb3_0_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38950" y="3226175"/>
              <a:ext cx="1129124" cy="64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g2fc45d45bb3_0_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38950" y="2848350"/>
              <a:ext cx="1129124" cy="648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g2fc45d45bb3_0_38"/>
          <p:cNvGrpSpPr/>
          <p:nvPr/>
        </p:nvGrpSpPr>
        <p:grpSpPr>
          <a:xfrm>
            <a:off x="3353848" y="2621075"/>
            <a:ext cx="505526" cy="1007650"/>
            <a:chOff x="3451598" y="2688200"/>
            <a:chExt cx="505526" cy="1007650"/>
          </a:xfrm>
        </p:grpSpPr>
        <p:pic>
          <p:nvPicPr>
            <p:cNvPr id="453" name="Google Shape;453;g2fc45d45bb3_0_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51598" y="2688200"/>
              <a:ext cx="505526" cy="2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g2fc45d45bb3_0_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51598" y="3027525"/>
              <a:ext cx="505526" cy="2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g2fc45d45bb3_0_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51598" y="3405350"/>
              <a:ext cx="505526" cy="290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6" name="Google Shape;456;g2fc45d45bb3_0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75850" y="2721125"/>
            <a:ext cx="984624" cy="5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fc45d45bb3_0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1050" y="2930937"/>
            <a:ext cx="417800" cy="22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heartbeat line on a black background with a red heart in the background . (Provided by Tenor)" id="458" name="Google Shape;458;g2fc45d45bb3_0_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3475" y="2893675"/>
            <a:ext cx="1129125" cy="81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fc45d45bb3_0_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2700000">
            <a:off x="8376027" y="2725089"/>
            <a:ext cx="417798" cy="2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g30dbc3acd84_1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350" y="238125"/>
            <a:ext cx="5263216" cy="485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30dbc3acd84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2700000">
            <a:off x="4631777" y="1782114"/>
            <a:ext cx="417798" cy="2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30dbc3acd84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5650" y="1599825"/>
            <a:ext cx="1854350" cy="20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30dbc3acd84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2700016">
            <a:off x="6045105" y="2214240"/>
            <a:ext cx="841018" cy="600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Bluetooth.svg - Wikipedia" id="468" name="Google Shape;468;g30dbc3acd84_1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927" y="2636525"/>
            <a:ext cx="254425" cy="3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30dbc3acd84_1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99993">
            <a:off x="3602825" y="1599825"/>
            <a:ext cx="984624" cy="5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0dbc3acd84_1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7">
            <a:off x="2367163" y="3253888"/>
            <a:ext cx="987700" cy="52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0dbc3acd84_1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99992">
            <a:off x="1744025" y="1719727"/>
            <a:ext cx="852700" cy="45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1">
            <a:off x="2773725" y="705249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399979">
            <a:off x="2773725" y="97592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399979">
            <a:off x="2892712" y="147727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799979">
            <a:off x="1210463" y="136057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799979">
            <a:off x="2182613" y="136057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799979">
            <a:off x="1534513" y="136057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799979">
            <a:off x="1858563" y="136057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799979">
            <a:off x="2622038" y="136057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399979">
            <a:off x="2892712" y="294807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399979">
            <a:off x="2892712" y="319892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399979">
            <a:off x="2892712" y="344977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399979">
            <a:off x="2892712" y="3811674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1">
            <a:off x="3235662" y="3665149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1">
            <a:off x="3596862" y="3665149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1">
            <a:off x="3958062" y="3665149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21">
            <a:off x="4481162" y="3665149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399979">
            <a:off x="4862112" y="3992198"/>
            <a:ext cx="250850" cy="29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30dbc3acd84_1_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399979">
            <a:off x="3696850" y="3875173"/>
            <a:ext cx="250850" cy="2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0dbc3acd84_1_25"/>
          <p:cNvSpPr/>
          <p:nvPr/>
        </p:nvSpPr>
        <p:spPr>
          <a:xfrm>
            <a:off x="1031400" y="1860800"/>
            <a:ext cx="827100" cy="5268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microSD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149dbd519_3_124"/>
          <p:cNvSpPr txBox="1"/>
          <p:nvPr>
            <p:ph type="title"/>
          </p:nvPr>
        </p:nvSpPr>
        <p:spPr>
          <a:xfrm>
            <a:off x="938500" y="445025"/>
            <a:ext cx="6077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PRODUCT REQUIREMENTS</a:t>
            </a:r>
            <a:endParaRPr/>
          </a:p>
        </p:txBody>
      </p:sp>
      <p:cxnSp>
        <p:nvCxnSpPr>
          <p:cNvPr id="496" name="Google Shape;496;g30149dbd519_3_12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5490"/>
              </a:srgbClr>
            </a:outerShdw>
          </a:effectLst>
        </p:spPr>
      </p:cxnSp>
      <p:pic>
        <p:nvPicPr>
          <p:cNvPr id="497" name="Google Shape;497;g30149dbd519_3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0" y="273113"/>
            <a:ext cx="782400" cy="709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g30149dbd519_3_124"/>
          <p:cNvCxnSpPr/>
          <p:nvPr/>
        </p:nvCxnSpPr>
        <p:spPr>
          <a:xfrm>
            <a:off x="1218450" y="3289246"/>
            <a:ext cx="6707100" cy="0"/>
          </a:xfrm>
          <a:prstGeom prst="straightConnector1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cxnSp>
        <p:nvCxnSpPr>
          <p:cNvPr id="499" name="Google Shape;499;g30149dbd519_3_124"/>
          <p:cNvCxnSpPr/>
          <p:nvPr/>
        </p:nvCxnSpPr>
        <p:spPr>
          <a:xfrm flipH="1" rot="10800000">
            <a:off x="4566150" y="1237246"/>
            <a:ext cx="11700" cy="2052000"/>
          </a:xfrm>
          <a:prstGeom prst="straightConnector1">
            <a:avLst/>
          </a:prstGeom>
          <a:noFill/>
          <a:ln cap="flat" cmpd="sng" w="19050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6666"/>
              </a:srgbClr>
            </a:outerShdw>
          </a:effectLst>
        </p:spPr>
      </p:cxnSp>
      <p:sp>
        <p:nvSpPr>
          <p:cNvPr id="500" name="Google Shape;500;g30149dbd519_3_124"/>
          <p:cNvSpPr txBox="1"/>
          <p:nvPr/>
        </p:nvSpPr>
        <p:spPr>
          <a:xfrm>
            <a:off x="1325300" y="3352575"/>
            <a:ext cx="6707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Monitoring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Electrocardiogram (ECG/EKG)                   - Respiratory 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0149dbd519_3_124"/>
          <p:cNvSpPr txBox="1"/>
          <p:nvPr/>
        </p:nvSpPr>
        <p:spPr>
          <a:xfrm>
            <a:off x="1283400" y="1237250"/>
            <a:ext cx="3000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Apnea monitor belt</a:t>
            </a:r>
            <a:endParaRPr b="1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Bluetooth connectivity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Battery powered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Electrodes for sensing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b="0" i="0" lang="en-US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Adjustable 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g30149dbd519_3_124"/>
          <p:cNvSpPr txBox="1"/>
          <p:nvPr/>
        </p:nvSpPr>
        <p:spPr>
          <a:xfrm>
            <a:off x="4775725" y="1237250"/>
            <a:ext cx="35715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Portable Control Box</a:t>
            </a:r>
            <a:endParaRPr b="1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b="0" i="0" lang="en-US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Bluetooth connectivity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b="0" i="0" lang="en-US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On-board display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b="0" i="0" lang="en-US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 Alarm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b="0" i="0" lang="en-US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Buttons for user-interfacing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b="0" i="0" lang="en-US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Dual power mode (Battery/AC adapter): 6 hrs lifespan min.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b="0" i="0" lang="en-US" sz="1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Logging + Storage</a:t>
            </a:r>
            <a:endParaRPr b="0" i="0" sz="1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Charan Kotrike</dc:creator>
</cp:coreProperties>
</file>